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5" r:id="rId6"/>
    <p:sldId id="267" r:id="rId7"/>
    <p:sldId id="260" r:id="rId8"/>
    <p:sldId id="266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E0D8B0A-72DD-4D8C-A9C6-D15FBDB5F02C}" type="datetimeFigureOut">
              <a:rPr lang="hr-HR" smtClean="0"/>
              <a:pPr/>
              <a:t>13.4.2015.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03241D4-B483-4EE2-ABDE-6BE548BF5DE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8B0A-72DD-4D8C-A9C6-D15FBDB5F02C}" type="datetimeFigureOut">
              <a:rPr lang="hr-HR" smtClean="0"/>
              <a:pPr/>
              <a:t>13.4.2015.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41D4-B483-4EE2-ABDE-6BE548BF5D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8B0A-72DD-4D8C-A9C6-D15FBDB5F02C}" type="datetimeFigureOut">
              <a:rPr lang="hr-HR" smtClean="0"/>
              <a:pPr/>
              <a:t>13.4.2015.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41D4-B483-4EE2-ABDE-6BE548BF5DE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8B0A-72DD-4D8C-A9C6-D15FBDB5F02C}" type="datetimeFigureOut">
              <a:rPr lang="hr-HR" smtClean="0"/>
              <a:pPr/>
              <a:t>13.4.2015.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41D4-B483-4EE2-ABDE-6BE548BF5DE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E0D8B0A-72DD-4D8C-A9C6-D15FBDB5F02C}" type="datetimeFigureOut">
              <a:rPr lang="hr-HR" smtClean="0"/>
              <a:pPr/>
              <a:t>13.4.2015.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03241D4-B483-4EE2-ABDE-6BE548BF5DE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8B0A-72DD-4D8C-A9C6-D15FBDB5F02C}" type="datetimeFigureOut">
              <a:rPr lang="hr-HR" smtClean="0"/>
              <a:pPr/>
              <a:t>13.4.2015.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41D4-B483-4EE2-ABDE-6BE548BF5DE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8B0A-72DD-4D8C-A9C6-D15FBDB5F02C}" type="datetimeFigureOut">
              <a:rPr lang="hr-HR" smtClean="0"/>
              <a:pPr/>
              <a:t>13.4.2015.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41D4-B483-4EE2-ABDE-6BE548BF5DE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8B0A-72DD-4D8C-A9C6-D15FBDB5F02C}" type="datetimeFigureOut">
              <a:rPr lang="hr-HR" smtClean="0"/>
              <a:pPr/>
              <a:t>13.4.2015.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41D4-B483-4EE2-ABDE-6BE548BF5DE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8B0A-72DD-4D8C-A9C6-D15FBDB5F02C}" type="datetimeFigureOut">
              <a:rPr lang="hr-HR" smtClean="0"/>
              <a:pPr/>
              <a:t>13.4.2015.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41D4-B483-4EE2-ABDE-6BE548BF5DE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8B0A-72DD-4D8C-A9C6-D15FBDB5F02C}" type="datetimeFigureOut">
              <a:rPr lang="hr-HR" smtClean="0"/>
              <a:pPr/>
              <a:t>13.4.2015.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41D4-B483-4EE2-ABDE-6BE548BF5DE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8B0A-72DD-4D8C-A9C6-D15FBDB5F02C}" type="datetimeFigureOut">
              <a:rPr lang="hr-HR" smtClean="0"/>
              <a:pPr/>
              <a:t>13.4.2015.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41D4-B483-4EE2-ABDE-6BE548BF5DE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E0D8B0A-72DD-4D8C-A9C6-D15FBDB5F02C}" type="datetimeFigureOut">
              <a:rPr lang="hr-HR" smtClean="0"/>
              <a:pPr/>
              <a:t>13.4.2015.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03241D4-B483-4EE2-ABDE-6BE548BF5DE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rgbClr val="003300"/>
                </a:solidFill>
              </a:rPr>
              <a:t>OŠ Ante Starčevića Lepoglava</a:t>
            </a:r>
            <a:endParaRPr lang="hr-HR" dirty="0">
              <a:solidFill>
                <a:srgbClr val="0033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„Zelena škola”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03180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3300"/>
                </a:solidFill>
              </a:rPr>
              <a:t>Dizalice topline</a:t>
            </a:r>
            <a:endParaRPr lang="hr-HR" dirty="0">
              <a:solidFill>
                <a:srgbClr val="0033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1943708" y="1808820"/>
            <a:ext cx="5184576" cy="4248472"/>
          </a:xfrm>
        </p:spPr>
      </p:pic>
      <p:sp>
        <p:nvSpPr>
          <p:cNvPr id="7" name="Rezervirano mjesto sadržaja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93992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3300"/>
                </a:solidFill>
              </a:rPr>
              <a:t>Energetski certifikat</a:t>
            </a:r>
            <a:endParaRPr lang="hr-HR" dirty="0">
              <a:solidFill>
                <a:srgbClr val="00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2014. g. </a:t>
            </a:r>
            <a:r>
              <a:rPr lang="hr-HR" dirty="0"/>
              <a:t>d</a:t>
            </a:r>
            <a:r>
              <a:rPr lang="hr-HR" dirty="0" smtClean="0"/>
              <a:t>obiven energetski certifikat</a:t>
            </a:r>
          </a:p>
          <a:p>
            <a:endParaRPr lang="hr-HR" dirty="0" smtClean="0"/>
          </a:p>
          <a:p>
            <a:pPr lvl="0"/>
            <a:r>
              <a:rPr lang="hr-HR" dirty="0"/>
              <a:t>financiranje: </a:t>
            </a:r>
            <a:r>
              <a:rPr lang="hr-HR" dirty="0" smtClean="0"/>
              <a:t> Škola </a:t>
            </a:r>
            <a:r>
              <a:rPr lang="hr-HR" dirty="0"/>
              <a:t>i Fond za zaštitu okoliša i energetsku učinkovitost</a:t>
            </a:r>
          </a:p>
          <a:p>
            <a:endParaRPr lang="hr-H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4858866" y="1917998"/>
            <a:ext cx="4041775" cy="33193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93648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80583" y="1219200"/>
            <a:ext cx="6582833" cy="4937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402421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3300"/>
                </a:solidFill>
              </a:rPr>
              <a:t>OŠ Ante Starčevića</a:t>
            </a:r>
            <a:endParaRPr lang="hr-HR" dirty="0">
              <a:solidFill>
                <a:srgbClr val="0033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3648" y="1268760"/>
            <a:ext cx="6582833" cy="49371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88477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3300"/>
                </a:solidFill>
              </a:rPr>
              <a:t>Zanimljivosti</a:t>
            </a:r>
            <a:endParaRPr lang="hr-HR" dirty="0">
              <a:solidFill>
                <a:srgbClr val="00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hr-HR" sz="3800" dirty="0"/>
              <a:t>2002. g. status Međunarodne ekoškole</a:t>
            </a:r>
          </a:p>
          <a:p>
            <a:pPr lvl="0"/>
            <a:r>
              <a:rPr lang="hr-HR" sz="3800" dirty="0"/>
              <a:t>2004. g. izgrađena dvorana sredstvima </a:t>
            </a:r>
            <a:r>
              <a:rPr lang="hr-HR" sz="3800" i="1" dirty="0"/>
              <a:t>europskih pretpristupnih fondova </a:t>
            </a:r>
          </a:p>
          <a:p>
            <a:pPr lvl="0"/>
            <a:r>
              <a:rPr lang="hr-HR" sz="3800" dirty="0"/>
              <a:t>od školske godine 2004./2005. rad u jednoj smjeni</a:t>
            </a:r>
          </a:p>
          <a:p>
            <a:pPr lvl="0"/>
            <a:r>
              <a:rPr lang="hr-HR" sz="3800" dirty="0"/>
              <a:t>od 2005. g. uveden bežični internet</a:t>
            </a:r>
          </a:p>
          <a:p>
            <a:pPr lvl="0"/>
            <a:r>
              <a:rPr lang="hr-HR" sz="3800" dirty="0"/>
              <a:t>2008. g.svaki učitelj dobiva prijenosno </a:t>
            </a:r>
            <a:r>
              <a:rPr lang="hr-HR" sz="3800" dirty="0" smtClean="0"/>
              <a:t>računalo</a:t>
            </a:r>
          </a:p>
          <a:p>
            <a:pPr lvl="0"/>
            <a:r>
              <a:rPr lang="hr-HR" sz="3800" dirty="0" smtClean="0"/>
              <a:t>2008. g. sve učionice imaju projektor, TV, DVD</a:t>
            </a:r>
          </a:p>
          <a:p>
            <a:pPr lvl="0"/>
            <a:r>
              <a:rPr lang="hr-HR" sz="3800" dirty="0" smtClean="0"/>
              <a:t>2010. g. dvije učionice imaju </a:t>
            </a:r>
            <a:r>
              <a:rPr lang="hr-HR" sz="3800" i="1" dirty="0" smtClean="0"/>
              <a:t>„pametne ploče”</a:t>
            </a:r>
            <a:endParaRPr lang="hr-HR" sz="3800" i="1" dirty="0"/>
          </a:p>
          <a:p>
            <a:pPr lvl="0"/>
            <a:r>
              <a:rPr lang="hr-HR" sz="3800" dirty="0"/>
              <a:t>2011. g. obnova škole sredstvima europskih pretpristupnih fondova</a:t>
            </a:r>
          </a:p>
          <a:p>
            <a:pPr lvl="0"/>
            <a:r>
              <a:rPr lang="hr-HR" sz="3800" dirty="0"/>
              <a:t>2012. g. dobivena zlatna plaketa Međunarodne </a:t>
            </a:r>
            <a:r>
              <a:rPr lang="hr-HR" sz="3800" dirty="0" smtClean="0"/>
              <a:t>ekoškole</a:t>
            </a:r>
          </a:p>
          <a:p>
            <a:pPr lvl="0"/>
            <a:r>
              <a:rPr lang="hr-HR" sz="3800" dirty="0"/>
              <a:t>u</a:t>
            </a:r>
            <a:r>
              <a:rPr lang="hr-HR" sz="3800" dirty="0" smtClean="0"/>
              <a:t>čenici imaju mliječni i redoviti (kuhani) obrok</a:t>
            </a:r>
            <a:endParaRPr lang="hr-HR" sz="3800" dirty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32325" y="2168922"/>
            <a:ext cx="4041775" cy="30313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61877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3300"/>
                </a:solidFill>
              </a:rPr>
              <a:t>Nagrađeni školski vrt</a:t>
            </a:r>
            <a:endParaRPr lang="hr-HR" dirty="0">
              <a:solidFill>
                <a:srgbClr val="00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hr-HR" dirty="0"/>
              <a:t>2008. g. najljepši školski vrt kontinentalne Hrvatske</a:t>
            </a:r>
          </a:p>
          <a:p>
            <a:pPr lvl="0"/>
            <a:r>
              <a:rPr lang="hr-HR" dirty="0"/>
              <a:t>15098,12 kvadratnih metara voćnjaka i zelenih površina</a:t>
            </a:r>
          </a:p>
          <a:p>
            <a:pPr lvl="0"/>
            <a:r>
              <a:rPr lang="hr-HR" dirty="0"/>
              <a:t>voćnjak - 6551 kvadratni </a:t>
            </a:r>
            <a:r>
              <a:rPr lang="hr-HR" dirty="0" smtClean="0"/>
              <a:t>metar</a:t>
            </a:r>
            <a:endParaRPr lang="hr-HR" dirty="0"/>
          </a:p>
          <a:p>
            <a:r>
              <a:rPr lang="hr-HR" dirty="0" smtClean="0"/>
              <a:t>500 nasada jabuka, 3 Gupčeve lipe </a:t>
            </a:r>
            <a:r>
              <a:rPr lang="hr-HR" dirty="0"/>
              <a:t> </a:t>
            </a:r>
          </a:p>
          <a:p>
            <a:endParaRPr lang="hr-H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6" y="1916832"/>
            <a:ext cx="4041775" cy="30313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81833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Učenici u berbi jabuka u školskom voćnjaku</a:t>
            </a:r>
            <a:endParaRPr lang="hr-HR" dirty="0"/>
          </a:p>
        </p:txBody>
      </p:sp>
      <p:pic>
        <p:nvPicPr>
          <p:cNvPr id="5" name="Rezervirano mjesto sadržaja 4" descr="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916832"/>
            <a:ext cx="3816424" cy="3384376"/>
          </a:xfrm>
        </p:spPr>
      </p:pic>
      <p:pic>
        <p:nvPicPr>
          <p:cNvPr id="6" name="Rezervirano mjesto sadržaja 5" descr="3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632325" y="1916832"/>
            <a:ext cx="4041775" cy="33843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Berba jabuka</a:t>
            </a:r>
            <a:endParaRPr lang="hr-HR" dirty="0"/>
          </a:p>
        </p:txBody>
      </p:sp>
      <p:pic>
        <p:nvPicPr>
          <p:cNvPr id="5" name="Rezervirano mjesto sadržaja 4" descr="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172777"/>
            <a:ext cx="4041775" cy="3344455"/>
          </a:xfrm>
        </p:spPr>
      </p:pic>
      <p:pic>
        <p:nvPicPr>
          <p:cNvPr id="6" name="Rezervirano mjesto sadržaja 5" descr="1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659312" y="2192336"/>
            <a:ext cx="3987800" cy="332489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003300"/>
                </a:solidFill>
              </a:rPr>
              <a:t>Solarni paneli – prva škola u RH koja koristi sunčevu energiju</a:t>
            </a:r>
            <a:endParaRPr lang="hr-HR" dirty="0">
              <a:solidFill>
                <a:srgbClr val="00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hr-HR" dirty="0"/>
              <a:t>2012. g. solarni paneli na krovu škole</a:t>
            </a:r>
          </a:p>
          <a:p>
            <a:pPr lvl="0"/>
            <a:r>
              <a:rPr lang="hr-HR" dirty="0"/>
              <a:t>financiranje: Grad Lepoglava</a:t>
            </a:r>
          </a:p>
          <a:p>
            <a:pPr lvl="0"/>
            <a:r>
              <a:rPr lang="hr-HR" dirty="0"/>
              <a:t>72 ploče, jačina 10 kW</a:t>
            </a:r>
          </a:p>
          <a:p>
            <a:pPr lvl="0"/>
            <a:r>
              <a:rPr lang="hr-HR" dirty="0"/>
              <a:t>zarada oko 20 tisuća kuna </a:t>
            </a:r>
            <a:r>
              <a:rPr lang="hr-HR" dirty="0" smtClean="0"/>
              <a:t>godišnje</a:t>
            </a:r>
          </a:p>
          <a:p>
            <a:pPr lvl="0"/>
            <a:r>
              <a:rPr lang="hr-HR" dirty="0" smtClean="0"/>
              <a:t>smanjenje ispuštanje CO2 u zrak</a:t>
            </a:r>
            <a:endParaRPr lang="hr-HR" dirty="0"/>
          </a:p>
          <a:p>
            <a:endParaRPr lang="hr-H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1844824"/>
            <a:ext cx="4233796" cy="33123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68939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Praćenje dobivene energije putem računala</a:t>
            </a:r>
            <a:endParaRPr lang="hr-HR" dirty="0"/>
          </a:p>
        </p:txBody>
      </p:sp>
      <p:pic>
        <p:nvPicPr>
          <p:cNvPr id="6" name="Rezervirano mjesto sadržaja 5" descr="2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632325" y="2169602"/>
            <a:ext cx="4041775" cy="3275622"/>
          </a:xfrm>
        </p:spPr>
      </p:pic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172097"/>
            <a:ext cx="4041775" cy="32731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3300"/>
                </a:solidFill>
              </a:rPr>
              <a:t>Dizalice topline</a:t>
            </a:r>
            <a:endParaRPr lang="hr-HR" dirty="0">
              <a:solidFill>
                <a:srgbClr val="00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hr-HR" b="1" i="1" dirty="0" smtClean="0"/>
              <a:t>- </a:t>
            </a:r>
            <a:r>
              <a:rPr lang="hr-HR" b="1" i="1" dirty="0" smtClean="0">
                <a:solidFill>
                  <a:srgbClr val="003300"/>
                </a:solidFill>
              </a:rPr>
              <a:t>2014</a:t>
            </a:r>
            <a:r>
              <a:rPr lang="hr-HR" b="1" i="1" dirty="0">
                <a:solidFill>
                  <a:srgbClr val="003300"/>
                </a:solidFill>
              </a:rPr>
              <a:t>. g. prva osnovna škola u Hrvatskoj s ugrađenim dizalicama topline</a:t>
            </a:r>
          </a:p>
          <a:p>
            <a:pPr algn="ctr"/>
            <a:r>
              <a:rPr lang="hr-HR" dirty="0"/>
              <a:t>financiranje: Fond za zaštitu okoliša i energetsku učinkovitost i Varaždinska županija uz pomoć Ministarstva gospodarstva</a:t>
            </a:r>
          </a:p>
        </p:txBody>
      </p:sp>
      <p:pic>
        <p:nvPicPr>
          <p:cNvPr id="7" name="Content Placeholder 5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5055182" y="1289634"/>
            <a:ext cx="3331144" cy="4441525"/>
          </a:xfrm>
        </p:spPr>
      </p:pic>
    </p:spTree>
    <p:extLst>
      <p:ext uri="{BB962C8B-B14F-4D97-AF65-F5344CB8AC3E}">
        <p14:creationId xmlns:p14="http://schemas.microsoft.com/office/powerpoint/2010/main" xmlns="" val="112982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44</TotalTime>
  <Words>246</Words>
  <Application>Microsoft Office PowerPoint</Application>
  <PresentationFormat>Prikaz na zaslonu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Origin</vt:lpstr>
      <vt:lpstr>OŠ Ante Starčevića Lepoglava</vt:lpstr>
      <vt:lpstr>OŠ Ante Starčevića</vt:lpstr>
      <vt:lpstr>Zanimljivosti</vt:lpstr>
      <vt:lpstr>Nagrađeni školski vrt</vt:lpstr>
      <vt:lpstr>Učenici u berbi jabuka u školskom voćnjaku</vt:lpstr>
      <vt:lpstr>Berba jabuka</vt:lpstr>
      <vt:lpstr>Solarni paneli – prva škola u RH koja koristi sunčevu energiju</vt:lpstr>
      <vt:lpstr>Praćenje dobivene energije putem računala</vt:lpstr>
      <vt:lpstr>Dizalice topline</vt:lpstr>
      <vt:lpstr>Dizalice topline</vt:lpstr>
      <vt:lpstr>Energetski certifikat</vt:lpstr>
      <vt:lpstr>Slajd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OŠ Ante Starčevića Lepoglava</dc:title>
  <dc:creator>Ivana Vrcek</dc:creator>
  <cp:lastModifiedBy>Korisnik</cp:lastModifiedBy>
  <cp:revision>7</cp:revision>
  <dcterms:created xsi:type="dcterms:W3CDTF">2015-04-10T04:27:28Z</dcterms:created>
  <dcterms:modified xsi:type="dcterms:W3CDTF">2015-04-13T06:30:59Z</dcterms:modified>
</cp:coreProperties>
</file>