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1" r:id="rId8"/>
    <p:sldId id="262" r:id="rId9"/>
    <p:sldId id="264" r:id="rId10"/>
    <p:sldId id="266" r:id="rId11"/>
    <p:sldId id="267" r:id="rId12"/>
    <p:sldId id="268" r:id="rId13"/>
    <p:sldId id="269" r:id="rId14"/>
    <p:sldId id="270" r:id="rId15"/>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9" name="Podnaslov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r-HR" smtClean="0"/>
              <a:t>Kliknite da biste uredili stil podnaslova matrice</a:t>
            </a:r>
            <a:endParaRPr kumimoji="0" lang="en-US"/>
          </a:p>
        </p:txBody>
      </p:sp>
      <p:sp>
        <p:nvSpPr>
          <p:cNvPr id="28" name="Naslov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hr-HR" smtClean="0"/>
              <a:t>Kliknite da biste uredili stil naslova matrice</a:t>
            </a:r>
            <a:endParaRPr kumimoji="0" lang="en-US"/>
          </a:p>
        </p:txBody>
      </p:sp>
      <p:cxnSp>
        <p:nvCxnSpPr>
          <p:cNvPr id="8" name="Ravni poveznik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Ravni poveznik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Rezervirano mjesto datuma 14"/>
          <p:cNvSpPr>
            <a:spLocks noGrp="1"/>
          </p:cNvSpPr>
          <p:nvPr>
            <p:ph type="dt" sz="half" idx="10"/>
          </p:nvPr>
        </p:nvSpPr>
        <p:spPr/>
        <p:txBody>
          <a:bodyPr/>
          <a:lstStyle/>
          <a:p>
            <a:fld id="{20D71703-6834-412E-8128-A93856DD0741}" type="datetimeFigureOut">
              <a:rPr lang="sr-Latn-CS" smtClean="0"/>
              <a:t>15.5.2014</a:t>
            </a:fld>
            <a:endParaRPr lang="hr-HR"/>
          </a:p>
        </p:txBody>
      </p:sp>
      <p:sp>
        <p:nvSpPr>
          <p:cNvPr id="16" name="Rezervirano mjesto broja slajda 15"/>
          <p:cNvSpPr>
            <a:spLocks noGrp="1"/>
          </p:cNvSpPr>
          <p:nvPr>
            <p:ph type="sldNum" sz="quarter" idx="11"/>
          </p:nvPr>
        </p:nvSpPr>
        <p:spPr/>
        <p:txBody>
          <a:bodyPr/>
          <a:lstStyle/>
          <a:p>
            <a:fld id="{D166D5B2-715D-4357-B12A-100C97542346}" type="slidenum">
              <a:rPr lang="hr-HR" smtClean="0"/>
              <a:t>‹#›</a:t>
            </a:fld>
            <a:endParaRPr lang="hr-HR"/>
          </a:p>
        </p:txBody>
      </p:sp>
      <p:sp>
        <p:nvSpPr>
          <p:cNvPr id="17" name="Rezervirano mjesto podnožja 16"/>
          <p:cNvSpPr>
            <a:spLocks noGrp="1"/>
          </p:cNvSpPr>
          <p:nvPr>
            <p:ph type="ftr" sz="quarter" idx="12"/>
          </p:nvPr>
        </p:nvSpPr>
        <p:spPr/>
        <p:txBody>
          <a:bodyPr/>
          <a:lstStyle/>
          <a:p>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p:txBody>
          <a:bodyPr vert="eaVer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p>
            <a:fld id="{20D71703-6834-412E-8128-A93856DD0741}" type="datetimeFigureOut">
              <a:rPr lang="sr-Latn-CS" smtClean="0"/>
              <a:t>15.5.2014</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D166D5B2-715D-4357-B12A-100C97542346}"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p>
            <a:fld id="{20D71703-6834-412E-8128-A93856DD0741}" type="datetimeFigureOut">
              <a:rPr lang="sr-Latn-CS" smtClean="0"/>
              <a:t>15.5.2014</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D166D5B2-715D-4357-B12A-100C97542346}"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9" name="Rezervirano mjesto sadržaja 8"/>
          <p:cNvSpPr>
            <a:spLocks noGrp="1"/>
          </p:cNvSpPr>
          <p:nvPr>
            <p:ph idx="1"/>
          </p:nvPr>
        </p:nvSpPr>
        <p:spPr>
          <a:xfrm>
            <a:off x="457200" y="1524000"/>
            <a:ext cx="8229600" cy="457200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14" name="Rezervirano mjesto datuma 13"/>
          <p:cNvSpPr>
            <a:spLocks noGrp="1"/>
          </p:cNvSpPr>
          <p:nvPr>
            <p:ph type="dt" sz="half" idx="14"/>
          </p:nvPr>
        </p:nvSpPr>
        <p:spPr/>
        <p:txBody>
          <a:bodyPr/>
          <a:lstStyle/>
          <a:p>
            <a:fld id="{20D71703-6834-412E-8128-A93856DD0741}" type="datetimeFigureOut">
              <a:rPr lang="sr-Latn-CS" smtClean="0"/>
              <a:t>15.5.2014</a:t>
            </a:fld>
            <a:endParaRPr lang="hr-HR"/>
          </a:p>
        </p:txBody>
      </p:sp>
      <p:sp>
        <p:nvSpPr>
          <p:cNvPr id="15" name="Rezervirano mjesto broja slajda 14"/>
          <p:cNvSpPr>
            <a:spLocks noGrp="1"/>
          </p:cNvSpPr>
          <p:nvPr>
            <p:ph type="sldNum" sz="quarter" idx="15"/>
          </p:nvPr>
        </p:nvSpPr>
        <p:spPr/>
        <p:txBody>
          <a:bodyPr/>
          <a:lstStyle>
            <a:lvl1pPr algn="ctr">
              <a:defRPr/>
            </a:lvl1pPr>
          </a:lstStyle>
          <a:p>
            <a:fld id="{D166D5B2-715D-4357-B12A-100C97542346}" type="slidenum">
              <a:rPr lang="hr-HR" smtClean="0"/>
              <a:t>‹#›</a:t>
            </a:fld>
            <a:endParaRPr lang="hr-HR"/>
          </a:p>
        </p:txBody>
      </p:sp>
      <p:sp>
        <p:nvSpPr>
          <p:cNvPr id="16" name="Rezervirano mjesto podnožja 15"/>
          <p:cNvSpPr>
            <a:spLocks noGrp="1"/>
          </p:cNvSpPr>
          <p:nvPr>
            <p:ph type="ftr" sz="quarter" idx="16"/>
          </p:nvPr>
        </p:nvSpPr>
        <p:spPr/>
        <p:txBody>
          <a:bodyPr/>
          <a:lstStyle/>
          <a:p>
            <a:endParaRPr lang="hr-HR"/>
          </a:p>
        </p:txBody>
      </p:sp>
      <p:sp>
        <p:nvSpPr>
          <p:cNvPr id="17" name="Naslov 16"/>
          <p:cNvSpPr>
            <a:spLocks noGrp="1"/>
          </p:cNvSpPr>
          <p:nvPr>
            <p:ph type="title"/>
          </p:nvPr>
        </p:nvSpPr>
        <p:spPr/>
        <p:txBody>
          <a:bodyPr rtlCol="0" anchor="b" anchorCtr="0"/>
          <a:lstStyle/>
          <a:p>
            <a:r>
              <a:rPr kumimoji="0" lang="hr-HR" smtClean="0"/>
              <a:t>Kliknite da biste uredili stil naslova matrice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4" name="Rezervirano mjesto datuma 3"/>
          <p:cNvSpPr>
            <a:spLocks noGrp="1"/>
          </p:cNvSpPr>
          <p:nvPr>
            <p:ph type="dt" sz="half" idx="10"/>
          </p:nvPr>
        </p:nvSpPr>
        <p:spPr/>
        <p:txBody>
          <a:bodyPr/>
          <a:lstStyle/>
          <a:p>
            <a:fld id="{20D71703-6834-412E-8128-A93856DD0741}" type="datetimeFigureOut">
              <a:rPr lang="sr-Latn-CS" smtClean="0"/>
              <a:t>15.5.2014</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D166D5B2-715D-4357-B12A-100C97542346}" type="slidenum">
              <a:rPr lang="hr-HR" smtClean="0"/>
              <a:t>‹#›</a:t>
            </a:fld>
            <a:endParaRPr lang="hr-HR"/>
          </a:p>
        </p:txBody>
      </p:sp>
      <p:sp>
        <p:nvSpPr>
          <p:cNvPr id="2" name="Naslov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hr-HR" smtClean="0"/>
              <a:t>Kliknite da biste uredili stil naslova matrice</a:t>
            </a:r>
            <a:endParaRPr kumimoji="0" lang="en-US"/>
          </a:p>
        </p:txBody>
      </p:sp>
      <p:sp>
        <p:nvSpPr>
          <p:cNvPr id="3" name="Rezervirano mjesto teksta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r-HR" smtClean="0"/>
              <a:t>Kliknite da biste uredili stilove teksta matrice</a:t>
            </a:r>
          </a:p>
        </p:txBody>
      </p:sp>
      <p:cxnSp>
        <p:nvCxnSpPr>
          <p:cNvPr id="7" name="Ravni poveznik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5" name="Rezervirano mjesto datuma 4"/>
          <p:cNvSpPr>
            <a:spLocks noGrp="1"/>
          </p:cNvSpPr>
          <p:nvPr>
            <p:ph type="dt" sz="half" idx="10"/>
          </p:nvPr>
        </p:nvSpPr>
        <p:spPr/>
        <p:txBody>
          <a:bodyPr/>
          <a:lstStyle/>
          <a:p>
            <a:fld id="{20D71703-6834-412E-8128-A93856DD0741}" type="datetimeFigureOut">
              <a:rPr lang="sr-Latn-CS" smtClean="0"/>
              <a:t>15.5.2014</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D166D5B2-715D-4357-B12A-100C97542346}" type="slidenum">
              <a:rPr lang="hr-HR" smtClean="0"/>
              <a:t>‹#›</a:t>
            </a:fld>
            <a:endParaRPr lang="hr-HR"/>
          </a:p>
        </p:txBody>
      </p:sp>
      <p:sp>
        <p:nvSpPr>
          <p:cNvPr id="2" name="Naslov 1"/>
          <p:cNvSpPr>
            <a:spLocks noGrp="1"/>
          </p:cNvSpPr>
          <p:nvPr>
            <p:ph type="title"/>
          </p:nvPr>
        </p:nvSpPr>
        <p:spPr/>
        <p:txBody>
          <a:bodyPr/>
          <a:lstStyle/>
          <a:p>
            <a:r>
              <a:rPr kumimoji="0" lang="hr-HR" smtClean="0"/>
              <a:t>Kliknite da biste uredili stil naslova matrice</a:t>
            </a:r>
            <a:endParaRPr kumimoji="0" lang="en-US"/>
          </a:p>
        </p:txBody>
      </p:sp>
      <p:sp>
        <p:nvSpPr>
          <p:cNvPr id="11" name="Rezervirano mjesto sadržaja 10"/>
          <p:cNvSpPr>
            <a:spLocks noGrp="1"/>
          </p:cNvSpPr>
          <p:nvPr>
            <p:ph sz="half" idx="1"/>
          </p:nvPr>
        </p:nvSpPr>
        <p:spPr>
          <a:xfrm>
            <a:off x="457200" y="1524000"/>
            <a:ext cx="4059936" cy="457200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13" name="Rezervirano mjesto sadržaja 12"/>
          <p:cNvSpPr>
            <a:spLocks noGrp="1"/>
          </p:cNvSpPr>
          <p:nvPr>
            <p:ph sz="half" idx="2"/>
          </p:nvPr>
        </p:nvSpPr>
        <p:spPr>
          <a:xfrm>
            <a:off x="4648200" y="1524000"/>
            <a:ext cx="4059936" cy="457200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9" name="Rezervirano mjesto broja slajda 8"/>
          <p:cNvSpPr>
            <a:spLocks noGrp="1"/>
          </p:cNvSpPr>
          <p:nvPr>
            <p:ph type="sldNum" sz="quarter" idx="12"/>
          </p:nvPr>
        </p:nvSpPr>
        <p:spPr/>
        <p:txBody>
          <a:bodyPr/>
          <a:lstStyle/>
          <a:p>
            <a:fld id="{D166D5B2-715D-4357-B12A-100C97542346}" type="slidenum">
              <a:rPr lang="hr-HR" smtClean="0"/>
              <a:t>‹#›</a:t>
            </a:fld>
            <a:endParaRPr lang="hr-HR"/>
          </a:p>
        </p:txBody>
      </p:sp>
      <p:sp>
        <p:nvSpPr>
          <p:cNvPr id="8" name="Rezervirano mjesto podnožja 7"/>
          <p:cNvSpPr>
            <a:spLocks noGrp="1"/>
          </p:cNvSpPr>
          <p:nvPr>
            <p:ph type="ftr" sz="quarter" idx="11"/>
          </p:nvPr>
        </p:nvSpPr>
        <p:spPr/>
        <p:txBody>
          <a:bodyPr/>
          <a:lstStyle/>
          <a:p>
            <a:endParaRPr lang="hr-HR"/>
          </a:p>
        </p:txBody>
      </p:sp>
      <p:sp>
        <p:nvSpPr>
          <p:cNvPr id="7" name="Rezervirano mjesto datuma 6"/>
          <p:cNvSpPr>
            <a:spLocks noGrp="1"/>
          </p:cNvSpPr>
          <p:nvPr>
            <p:ph type="dt" sz="half" idx="10"/>
          </p:nvPr>
        </p:nvSpPr>
        <p:spPr/>
        <p:txBody>
          <a:bodyPr/>
          <a:lstStyle/>
          <a:p>
            <a:fld id="{20D71703-6834-412E-8128-A93856DD0741}" type="datetimeFigureOut">
              <a:rPr lang="sr-Latn-CS" smtClean="0"/>
              <a:t>15.5.2014</a:t>
            </a:fld>
            <a:endParaRPr lang="hr-HR"/>
          </a:p>
        </p:txBody>
      </p:sp>
      <p:sp>
        <p:nvSpPr>
          <p:cNvPr id="3" name="Rezervirano mjesto teksta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r-HR" smtClean="0"/>
              <a:t>Kliknite da biste uredili stilove teksta matrice</a:t>
            </a:r>
          </a:p>
        </p:txBody>
      </p:sp>
      <p:sp>
        <p:nvSpPr>
          <p:cNvPr id="32" name="Rezervirano mjesto sadržaja 31"/>
          <p:cNvSpPr>
            <a:spLocks noGrp="1"/>
          </p:cNvSpPr>
          <p:nvPr>
            <p:ph sz="half" idx="2"/>
          </p:nvPr>
        </p:nvSpPr>
        <p:spPr>
          <a:xfrm>
            <a:off x="457200" y="2201896"/>
            <a:ext cx="4038600" cy="3913632"/>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34" name="Rezervirano mjesto sadržaja 33"/>
          <p:cNvSpPr>
            <a:spLocks noGrp="1"/>
          </p:cNvSpPr>
          <p:nvPr>
            <p:ph sz="quarter" idx="4"/>
          </p:nvPr>
        </p:nvSpPr>
        <p:spPr>
          <a:xfrm>
            <a:off x="4649788" y="2201896"/>
            <a:ext cx="4038600" cy="3913632"/>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2" name="Naslov 1"/>
          <p:cNvSpPr>
            <a:spLocks noGrp="1"/>
          </p:cNvSpPr>
          <p:nvPr>
            <p:ph type="title"/>
          </p:nvPr>
        </p:nvSpPr>
        <p:spPr>
          <a:xfrm>
            <a:off x="457200" y="155448"/>
            <a:ext cx="8229600" cy="1143000"/>
          </a:xfrm>
        </p:spPr>
        <p:txBody>
          <a:bodyPr anchor="b" anchorCtr="0"/>
          <a:lstStyle>
            <a:lvl1pPr>
              <a:defRPr/>
            </a:lvl1pPr>
          </a:lstStyle>
          <a:p>
            <a:r>
              <a:rPr kumimoji="0" lang="hr-HR" smtClean="0"/>
              <a:t>Kliknite da biste uredili stil naslova matrice</a:t>
            </a:r>
            <a:endParaRPr kumimoji="0" lang="en-US"/>
          </a:p>
        </p:txBody>
      </p:sp>
      <p:sp>
        <p:nvSpPr>
          <p:cNvPr id="12" name="Rezervirano mjesto teksta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r-HR" smtClean="0"/>
              <a:t>Kliknite da biste uredili stilove teksta matrice</a:t>
            </a:r>
          </a:p>
        </p:txBody>
      </p:sp>
      <p:cxnSp>
        <p:nvCxnSpPr>
          <p:cNvPr id="10" name="Ravni poveznik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Ravni poveznik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3" name="Rezervirano mjesto datuma 2"/>
          <p:cNvSpPr>
            <a:spLocks noGrp="1"/>
          </p:cNvSpPr>
          <p:nvPr>
            <p:ph type="dt" sz="half" idx="10"/>
          </p:nvPr>
        </p:nvSpPr>
        <p:spPr/>
        <p:txBody>
          <a:bodyPr/>
          <a:lstStyle/>
          <a:p>
            <a:fld id="{20D71703-6834-412E-8128-A93856DD0741}" type="datetimeFigureOut">
              <a:rPr lang="sr-Latn-CS" smtClean="0"/>
              <a:t>15.5.2014</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D166D5B2-715D-4357-B12A-100C97542346}" type="slidenum">
              <a:rPr lang="hr-HR" smtClean="0"/>
              <a:t>‹#›</a:t>
            </a:fld>
            <a:endParaRPr lang="hr-HR"/>
          </a:p>
        </p:txBody>
      </p:sp>
      <p:sp>
        <p:nvSpPr>
          <p:cNvPr id="2" name="Naslov 1"/>
          <p:cNvSpPr>
            <a:spLocks noGrp="1"/>
          </p:cNvSpPr>
          <p:nvPr>
            <p:ph type="title"/>
          </p:nvPr>
        </p:nvSpPr>
        <p:spPr/>
        <p:txBody>
          <a:bodyPr/>
          <a:lstStyle/>
          <a:p>
            <a:r>
              <a:rPr kumimoji="0" lang="hr-HR" smtClean="0"/>
              <a:t>Kliknite da biste uredili stil naslova matrice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20D71703-6834-412E-8128-A93856DD0741}" type="datetimeFigureOut">
              <a:rPr lang="sr-Latn-CS" smtClean="0"/>
              <a:t>15.5.2014</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D166D5B2-715D-4357-B12A-100C97542346}"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29" name="Rezervirano mjesto sadržaja 28"/>
          <p:cNvSpPr>
            <a:spLocks noGrp="1"/>
          </p:cNvSpPr>
          <p:nvPr>
            <p:ph sz="quarter" idx="1"/>
          </p:nvPr>
        </p:nvSpPr>
        <p:spPr>
          <a:xfrm>
            <a:off x="457200" y="457200"/>
            <a:ext cx="6248400" cy="571500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3" name="Rezervirano mjesto teksta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hr-HR" smtClean="0"/>
              <a:t>Kliknite da biste uredili stilove teksta matrice</a:t>
            </a:r>
          </a:p>
        </p:txBody>
      </p:sp>
      <p:sp>
        <p:nvSpPr>
          <p:cNvPr id="31" name="Naslov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hr-HR" smtClean="0"/>
              <a:t>Kliknite da biste uredili stil naslova matrice</a:t>
            </a:r>
            <a:endParaRPr kumimoji="0" lang="en-US"/>
          </a:p>
        </p:txBody>
      </p:sp>
      <p:sp>
        <p:nvSpPr>
          <p:cNvPr id="8" name="Rezervirano mjesto datuma 7"/>
          <p:cNvSpPr>
            <a:spLocks noGrp="1"/>
          </p:cNvSpPr>
          <p:nvPr>
            <p:ph type="dt" sz="half" idx="14"/>
          </p:nvPr>
        </p:nvSpPr>
        <p:spPr/>
        <p:txBody>
          <a:bodyPr/>
          <a:lstStyle/>
          <a:p>
            <a:fld id="{20D71703-6834-412E-8128-A93856DD0741}" type="datetimeFigureOut">
              <a:rPr lang="sr-Latn-CS" smtClean="0"/>
              <a:t>15.5.2014</a:t>
            </a:fld>
            <a:endParaRPr lang="hr-HR"/>
          </a:p>
        </p:txBody>
      </p:sp>
      <p:sp>
        <p:nvSpPr>
          <p:cNvPr id="9" name="Rezervirano mjesto broja slajda 8"/>
          <p:cNvSpPr>
            <a:spLocks noGrp="1"/>
          </p:cNvSpPr>
          <p:nvPr>
            <p:ph type="sldNum" sz="quarter" idx="15"/>
          </p:nvPr>
        </p:nvSpPr>
        <p:spPr/>
        <p:txBody>
          <a:bodyPr/>
          <a:lstStyle/>
          <a:p>
            <a:fld id="{D166D5B2-715D-4357-B12A-100C97542346}" type="slidenum">
              <a:rPr lang="hr-HR" smtClean="0"/>
              <a:t>‹#›</a:t>
            </a:fld>
            <a:endParaRPr lang="hr-HR"/>
          </a:p>
        </p:txBody>
      </p:sp>
      <p:sp>
        <p:nvSpPr>
          <p:cNvPr id="10" name="Rezervirano mjesto podnožja 9"/>
          <p:cNvSpPr>
            <a:spLocks noGrp="1"/>
          </p:cNvSpPr>
          <p:nvPr>
            <p:ph type="ftr" sz="quarter" idx="16"/>
          </p:nvPr>
        </p:nvSpPr>
        <p:spPr/>
        <p:txBody>
          <a:bodyPr/>
          <a:lstStyle/>
          <a:p>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hr-HR" smtClean="0"/>
              <a:t>Kliknite da biste uredili stil naslova matrice</a:t>
            </a:r>
            <a:endParaRPr kumimoji="0" lang="en-US"/>
          </a:p>
        </p:txBody>
      </p:sp>
      <p:sp>
        <p:nvSpPr>
          <p:cNvPr id="3" name="Rezervirano mjesto slik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hr-HR" smtClean="0"/>
              <a:t>Pritisnite ikonu za dodavanje slike</a:t>
            </a:r>
            <a:endParaRPr kumimoji="0" lang="en-US"/>
          </a:p>
        </p:txBody>
      </p:sp>
      <p:sp>
        <p:nvSpPr>
          <p:cNvPr id="4" name="Rezervirano mjesto teksta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hr-HR" smtClean="0"/>
              <a:t>Kliknite da biste uredili stilove teksta matrice</a:t>
            </a:r>
          </a:p>
        </p:txBody>
      </p:sp>
      <p:sp>
        <p:nvSpPr>
          <p:cNvPr id="8" name="Rezervirano mjesto datuma 7"/>
          <p:cNvSpPr>
            <a:spLocks noGrp="1"/>
          </p:cNvSpPr>
          <p:nvPr>
            <p:ph type="dt" sz="half" idx="10"/>
          </p:nvPr>
        </p:nvSpPr>
        <p:spPr/>
        <p:txBody>
          <a:bodyPr/>
          <a:lstStyle/>
          <a:p>
            <a:fld id="{20D71703-6834-412E-8128-A93856DD0741}" type="datetimeFigureOut">
              <a:rPr lang="sr-Latn-CS" smtClean="0"/>
              <a:t>15.5.2014</a:t>
            </a:fld>
            <a:endParaRPr lang="hr-HR"/>
          </a:p>
        </p:txBody>
      </p:sp>
      <p:sp>
        <p:nvSpPr>
          <p:cNvPr id="9" name="Rezervirano mjesto broja slajda 8"/>
          <p:cNvSpPr>
            <a:spLocks noGrp="1"/>
          </p:cNvSpPr>
          <p:nvPr>
            <p:ph type="sldNum" sz="quarter" idx="11"/>
          </p:nvPr>
        </p:nvSpPr>
        <p:spPr/>
        <p:txBody>
          <a:bodyPr/>
          <a:lstStyle/>
          <a:p>
            <a:fld id="{D166D5B2-715D-4357-B12A-100C97542346}" type="slidenum">
              <a:rPr lang="hr-HR" smtClean="0"/>
              <a:t>‹#›</a:t>
            </a:fld>
            <a:endParaRPr lang="hr-HR"/>
          </a:p>
        </p:txBody>
      </p:sp>
      <p:sp>
        <p:nvSpPr>
          <p:cNvPr id="10" name="Rezervirano mjesto podnožja 9"/>
          <p:cNvSpPr>
            <a:spLocks noGrp="1"/>
          </p:cNvSpPr>
          <p:nvPr>
            <p:ph type="ftr" sz="quarter" idx="12"/>
          </p:nvPr>
        </p:nvSpPr>
        <p:spPr/>
        <p:txBody>
          <a:bodyPr/>
          <a:lstStyle/>
          <a:p>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zervirano mjesto teksta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hr-HR" smtClean="0"/>
              <a:t>Kliknite da biste uredili stilove teksta matrice</a:t>
            </a:r>
          </a:p>
          <a:p>
            <a:pPr lvl="1" eaLnBrk="1" latinLnBrk="0" hangingPunct="1"/>
            <a:r>
              <a:rPr kumimoji="0" lang="hr-HR" smtClean="0"/>
              <a:t>Druga razina</a:t>
            </a:r>
          </a:p>
          <a:p>
            <a:pPr lvl="2" eaLnBrk="1" latinLnBrk="0" hangingPunct="1"/>
            <a:r>
              <a:rPr kumimoji="0" lang="hr-HR" smtClean="0"/>
              <a:t>Treća razina</a:t>
            </a:r>
          </a:p>
          <a:p>
            <a:pPr lvl="3" eaLnBrk="1" latinLnBrk="0" hangingPunct="1"/>
            <a:r>
              <a:rPr kumimoji="0" lang="hr-HR" smtClean="0"/>
              <a:t>Četvrta razina</a:t>
            </a:r>
          </a:p>
          <a:p>
            <a:pPr lvl="4" eaLnBrk="1" latinLnBrk="0" hangingPunct="1"/>
            <a:r>
              <a:rPr kumimoji="0" lang="hr-HR" smtClean="0"/>
              <a:t>Peta razina</a:t>
            </a:r>
            <a:endParaRPr kumimoji="0" lang="en-US"/>
          </a:p>
        </p:txBody>
      </p:sp>
      <p:sp>
        <p:nvSpPr>
          <p:cNvPr id="24" name="Rezervirano mjesto datum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0D71703-6834-412E-8128-A93856DD0741}" type="datetimeFigureOut">
              <a:rPr lang="sr-Latn-CS" smtClean="0"/>
              <a:t>15.5.2014</a:t>
            </a:fld>
            <a:endParaRPr lang="hr-HR"/>
          </a:p>
        </p:txBody>
      </p:sp>
      <p:sp>
        <p:nvSpPr>
          <p:cNvPr id="10" name="Rezervirano mjesto podnožj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hr-HR"/>
          </a:p>
        </p:txBody>
      </p:sp>
      <p:sp>
        <p:nvSpPr>
          <p:cNvPr id="22" name="Rezervirano mjesto broja slajd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166D5B2-715D-4357-B12A-100C97542346}" type="slidenum">
              <a:rPr lang="hr-HR" smtClean="0"/>
              <a:t>‹#›</a:t>
            </a:fld>
            <a:endParaRPr lang="hr-HR"/>
          </a:p>
        </p:txBody>
      </p:sp>
      <p:sp>
        <p:nvSpPr>
          <p:cNvPr id="5" name="Rezervirano mjesto naslova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hr-HR" smtClean="0"/>
              <a:t>Kliknite da biste uredili stil naslova matrice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hr.wikipedia.org/wiki/Datoteka:Sprovod_dra._Ante_Star%C4%8Devi%C4%87a_(prizor_na_Jela%C4%8Di%C4%87evom_trgu)_1896.pn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hr.wikipedia.org/wiki/Datoteka:Bog_i_Hrvati_memorial.gi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hr-HR"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ANTE   STARČEVIĆ</a:t>
            </a:r>
            <a:endParaRPr lang="hr-HR"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normAutofit/>
          </a:bodyPr>
          <a:lstStyle/>
          <a:p>
            <a:r>
              <a:rPr lang="hr-HR" sz="2000" dirty="0" smtClean="0"/>
              <a:t>Ante Starčević napisao je i nekoliko pjesama : San i istina, Vjerni podložnici premilostivom kralju Ferdinandu V., Dva sunca i Tužba</a:t>
            </a:r>
          </a:p>
          <a:p>
            <a:r>
              <a:rPr lang="hr-HR" sz="2000" dirty="0" smtClean="0"/>
              <a:t> S tim proznim sastavom Starčević odmah zauzima jedno od prvih mjesta među prozaistima hrvatskoga preporoda</a:t>
            </a:r>
          </a:p>
          <a:p>
            <a:r>
              <a:rPr lang="hr-HR" sz="2000" dirty="0" smtClean="0"/>
              <a:t>Tijekom zime 1849./50. Starčević je proučavao stare hrvatske književne </a:t>
            </a:r>
            <a:r>
              <a:rPr lang="hr-HR" sz="2000" dirty="0" smtClean="0"/>
              <a:t>spomenike, </a:t>
            </a:r>
            <a:r>
              <a:rPr lang="hr-HR" sz="2000" dirty="0" smtClean="0"/>
              <a:t>a Ljudevit Gaj povjerava mu zadaću pripremanja za tisak te prokomentiranja opširnog glagoljskog rukopisa</a:t>
            </a:r>
          </a:p>
          <a:p>
            <a:r>
              <a:rPr lang="hr-HR" sz="2000" dirty="0" smtClean="0"/>
              <a:t>Iste godine odgovara </a:t>
            </a:r>
            <a:r>
              <a:rPr lang="hr-HR" sz="2000" i="1" dirty="0" smtClean="0"/>
              <a:t>Srpskom dnevniku</a:t>
            </a:r>
            <a:r>
              <a:rPr lang="hr-HR" sz="2000" dirty="0" smtClean="0"/>
              <a:t> i </a:t>
            </a:r>
            <a:r>
              <a:rPr lang="hr-HR" sz="2000" i="1" dirty="0" smtClean="0"/>
              <a:t>Beogradskim novinama</a:t>
            </a:r>
            <a:r>
              <a:rPr lang="hr-HR" sz="2000" dirty="0" smtClean="0"/>
              <a:t> u kojima se tvrdilo da su Hrvati ukrali jezik Srbima štoviše da Hrvatȃ zapravo niti nema. </a:t>
            </a:r>
          </a:p>
          <a:p>
            <a:endParaRPr lang="hr-HR" sz="2000" dirty="0"/>
          </a:p>
        </p:txBody>
      </p:sp>
      <p:sp>
        <p:nvSpPr>
          <p:cNvPr id="3" name="Naslov 2"/>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hr-HR"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KNJIŽEVNOST</a:t>
            </a:r>
            <a:endParaRPr lang="hr-HR"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descr="Ante_Starcevic.jpg"/>
          <p:cNvPicPr>
            <a:picLocks noGrp="1" noChangeAspect="1"/>
          </p:cNvPicPr>
          <p:nvPr>
            <p:ph idx="1"/>
          </p:nvPr>
        </p:nvPicPr>
        <p:blipFill>
          <a:blip r:embed="rId2"/>
          <a:stretch>
            <a:fillRect/>
          </a:stretch>
        </p:blipFill>
        <p:spPr>
          <a:xfrm rot="21284161">
            <a:off x="641882" y="315464"/>
            <a:ext cx="2352675" cy="3200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Slika 5" descr="scan0017.jpg"/>
          <p:cNvPicPr>
            <a:picLocks noChangeAspect="1"/>
          </p:cNvPicPr>
          <p:nvPr/>
        </p:nvPicPr>
        <p:blipFill>
          <a:blip r:embed="rId3"/>
          <a:stretch>
            <a:fillRect/>
          </a:stretch>
        </p:blipFill>
        <p:spPr>
          <a:xfrm>
            <a:off x="5500694" y="3643314"/>
            <a:ext cx="3141721" cy="2714644"/>
          </a:xfrm>
          <a:prstGeom prst="rect">
            <a:avLst/>
          </a:prstGeom>
        </p:spPr>
      </p:pic>
      <p:pic>
        <p:nvPicPr>
          <p:cNvPr id="7" name="Slika 6" descr="ante2.gif"/>
          <p:cNvPicPr>
            <a:picLocks noChangeAspect="1"/>
          </p:cNvPicPr>
          <p:nvPr/>
        </p:nvPicPr>
        <p:blipFill>
          <a:blip r:embed="rId4"/>
          <a:stretch>
            <a:fillRect/>
          </a:stretch>
        </p:blipFill>
        <p:spPr>
          <a:xfrm>
            <a:off x="3143240" y="357166"/>
            <a:ext cx="2832199" cy="34426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Slika 7" descr="lakirana.JPG"/>
          <p:cNvPicPr>
            <a:picLocks noChangeAspect="1"/>
          </p:cNvPicPr>
          <p:nvPr/>
        </p:nvPicPr>
        <p:blipFill>
          <a:blip r:embed="rId5" cstate="print"/>
          <a:stretch>
            <a:fillRect/>
          </a:stretch>
        </p:blipFill>
        <p:spPr>
          <a:xfrm>
            <a:off x="1071538" y="3571876"/>
            <a:ext cx="3214678" cy="27146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Slika 8" descr="0189.jpg"/>
          <p:cNvPicPr>
            <a:picLocks noChangeAspect="1"/>
          </p:cNvPicPr>
          <p:nvPr/>
        </p:nvPicPr>
        <p:blipFill>
          <a:blip r:embed="rId6"/>
          <a:stretch>
            <a:fillRect/>
          </a:stretch>
        </p:blipFill>
        <p:spPr>
          <a:xfrm>
            <a:off x="6286512" y="500042"/>
            <a:ext cx="2336800" cy="27709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normAutofit/>
          </a:bodyPr>
          <a:lstStyle/>
          <a:p>
            <a:r>
              <a:rPr lang="hr-HR" sz="2000" dirty="0" smtClean="0"/>
              <a:t>Ante Starčević umro je 28. veljače 1896. godine u Zagrebu, u </a:t>
            </a:r>
            <a:r>
              <a:rPr lang="hr-HR" sz="2000" dirty="0" smtClean="0"/>
              <a:t>73.-</a:t>
            </a:r>
            <a:r>
              <a:rPr lang="hr-HR" sz="2000" dirty="0" smtClean="0"/>
              <a:t>oj godini života</a:t>
            </a:r>
          </a:p>
          <a:p>
            <a:r>
              <a:rPr lang="hr-HR" sz="2000" dirty="0" smtClean="0"/>
              <a:t>sahranjen je, prema vlastitoj želji, na groblju uz crkvu sv. Mirka, u zagrebačkim Šestinama</a:t>
            </a:r>
          </a:p>
          <a:p>
            <a:r>
              <a:rPr lang="hr-HR" sz="2000" dirty="0" smtClean="0"/>
              <a:t> spomenik je izradio Ivan Rendić</a:t>
            </a:r>
          </a:p>
          <a:p>
            <a:pPr>
              <a:buNone/>
            </a:pPr>
            <a:r>
              <a:rPr lang="hr-HR" sz="2000" dirty="0" smtClean="0"/>
              <a:t>    </a:t>
            </a:r>
          </a:p>
          <a:p>
            <a:pPr>
              <a:buFont typeface="Arial" pitchFamily="34" charset="0"/>
              <a:buChar char="•"/>
            </a:pPr>
            <a:r>
              <a:rPr lang="hr-HR" sz="2000" dirty="0" smtClean="0"/>
              <a:t>sprovod  Ante Starčevića</a:t>
            </a:r>
          </a:p>
          <a:p>
            <a:pPr>
              <a:buNone/>
            </a:pPr>
            <a:r>
              <a:rPr lang="hr-HR" sz="2000" dirty="0" smtClean="0"/>
              <a:t>    (prizor na Jelačićevom trgu)</a:t>
            </a:r>
          </a:p>
          <a:p>
            <a:pPr>
              <a:buNone/>
            </a:pPr>
            <a:endParaRPr lang="hr-HR" sz="2000" dirty="0" smtClean="0"/>
          </a:p>
          <a:p>
            <a:pPr>
              <a:buNone/>
            </a:pPr>
            <a:endParaRPr lang="hr-HR" sz="2000" dirty="0"/>
          </a:p>
        </p:txBody>
      </p:sp>
      <p:sp>
        <p:nvSpPr>
          <p:cNvPr id="3" name="Naslov 2"/>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hr-HR"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Smrt</a:t>
            </a:r>
            <a:endParaRPr lang="hr-HR"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Rezervirano mjesto sadržaja 4" descr="http://upload.wikimedia.org/wikipedia/commons/thumb/1/11/Sprovod_dra._Ante_Star%C4%8Devi%C4%87a_%28prizor_na_Jela%C4%8Di%C4%87evom_trgu%29_1896.png/300px-Sprovod_dra._Ante_Star%C4%8Devi%C4%87a_%28prizor_na_Jela%C4%8Di%C4%87evom_trgu%29_1896.png">
            <a:hlinkClick r:id="rId2"/>
          </p:cNvPr>
          <p:cNvPicPr>
            <a:picLocks noGrp="1"/>
          </p:cNvPicPr>
          <p:nvPr>
            <p:ph sz="quarter" idx="4294967295"/>
          </p:nvPr>
        </p:nvPicPr>
        <p:blipFill>
          <a:blip r:embed="rId3">
            <a:extLst>
              <a:ext uri="{28A0092B-C50C-407E-A947-70E740481C1C}">
                <a14:useLocalDpi xmlns:a14="http://schemas.microsoft.com/office/drawing/2010/main" val="0"/>
              </a:ext>
            </a:extLst>
          </a:blip>
          <a:stretch>
            <a:fillRect/>
          </a:stretch>
        </p:blipFill>
        <p:spPr bwMode="auto">
          <a:xfrm>
            <a:off x="4572000" y="3500438"/>
            <a:ext cx="3286125" cy="235743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20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2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2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20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20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2000"/>
                                        <p:tgtEl>
                                          <p:spTgt spid="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normAutofit/>
          </a:bodyPr>
          <a:lstStyle/>
          <a:p>
            <a:r>
              <a:rPr lang="hr-HR" sz="2000" dirty="0" smtClean="0"/>
              <a:t>mnoga djela pisao je na ekavici iako je bio Ličanin</a:t>
            </a:r>
          </a:p>
          <a:p>
            <a:r>
              <a:rPr lang="hr-HR" sz="2000" dirty="0" smtClean="0"/>
              <a:t>htio je uvesti ekavicu pod hrvatski jezik kako bi se hrvatski jezik razlikovao od srpskoga, za koji se u danom trenutku činilo da će u potpunosti preuzeti jekavicu</a:t>
            </a:r>
          </a:p>
          <a:p>
            <a:pPr>
              <a:buNone/>
            </a:pPr>
            <a:endParaRPr lang="hr-HR" dirty="0" smtClean="0"/>
          </a:p>
          <a:p>
            <a:pPr>
              <a:buNone/>
            </a:pPr>
            <a:endParaRPr lang="hr-HR" dirty="0" smtClean="0">
              <a:solidFill>
                <a:schemeClr val="accent2"/>
              </a:solidFill>
            </a:endParaRPr>
          </a:p>
          <a:p>
            <a:pPr>
              <a:buNone/>
            </a:pPr>
            <a:r>
              <a:rPr lang="hr-HR" dirty="0" smtClean="0">
                <a:solidFill>
                  <a:schemeClr val="accent2"/>
                </a:solidFill>
              </a:rPr>
              <a:t>Najpoznatija pouka</a:t>
            </a:r>
            <a:r>
              <a:rPr lang="hr-HR" dirty="0" smtClean="0"/>
              <a:t>:</a:t>
            </a:r>
          </a:p>
          <a:p>
            <a:pPr lvl="0">
              <a:buNone/>
            </a:pPr>
            <a:r>
              <a:rPr lang="hr-HR" sz="2000" dirty="0" smtClean="0"/>
              <a:t>    “ Tko i sam sebe smatra za sužnja, taj se ne mari čuditi ako ga drugi takovim scene. Tko nije svoj, taj je svačiji, jer od njega ne stoji, čiji će biti. Tko se i hotice za sužnja izdaje, taj nema pravo tužiti se, što ide od ruke do ruke - što menja gospodare.”</a:t>
            </a:r>
            <a:endParaRPr lang="hr-HR" dirty="0" smtClean="0"/>
          </a:p>
          <a:p>
            <a:pPr>
              <a:buNone/>
            </a:pPr>
            <a:endParaRPr lang="hr-HR" dirty="0" smtClean="0"/>
          </a:p>
          <a:p>
            <a:endParaRPr lang="hr-HR" dirty="0" smtClean="0"/>
          </a:p>
          <a:p>
            <a:endParaRPr lang="hr-HR" dirty="0" smtClean="0"/>
          </a:p>
          <a:p>
            <a:endParaRPr lang="hr-HR" dirty="0"/>
          </a:p>
        </p:txBody>
      </p:sp>
      <p:sp>
        <p:nvSpPr>
          <p:cNvPr id="3" name="Naslov 2"/>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hr-HR"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ZANIMLJIVOSTI</a:t>
            </a:r>
            <a:endParaRPr lang="hr-HR"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20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2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20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a:xfrm>
            <a:off x="5786446" y="3857628"/>
            <a:ext cx="3900486" cy="2381248"/>
          </a:xfrm>
        </p:spPr>
        <p:txBody>
          <a:bodyPr/>
          <a:lstStyle/>
          <a:p>
            <a:r>
              <a:rPr lang="hr-HR" dirty="0" smtClean="0"/>
              <a:t>Daria Šambar</a:t>
            </a:r>
          </a:p>
          <a:p>
            <a:r>
              <a:rPr lang="hr-HR" dirty="0" smtClean="0"/>
              <a:t>Petra Murić</a:t>
            </a:r>
          </a:p>
          <a:p>
            <a:r>
              <a:rPr lang="hr-HR" dirty="0" smtClean="0"/>
              <a:t>Živa Bajsić</a:t>
            </a:r>
            <a:endParaRPr lang="hr-HR" dirty="0"/>
          </a:p>
        </p:txBody>
      </p:sp>
      <p:sp>
        <p:nvSpPr>
          <p:cNvPr id="3" name="Naslov 2"/>
          <p:cNvSpPr>
            <a:spLocks noGrp="1"/>
          </p:cNvSpPr>
          <p:nvPr>
            <p:ph type="title"/>
          </p:nvPr>
        </p:nvSpPr>
        <p:spPr>
          <a:xfrm>
            <a:off x="2000232" y="142852"/>
            <a:ext cx="6215106" cy="2000264"/>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hr-HR" sz="6600" b="1" spc="0" dirty="0" smtClean="0">
                <a:ln/>
                <a:solidFill>
                  <a:schemeClr val="accent3"/>
                </a:solidFill>
                <a:effectLst/>
              </a:rPr>
              <a:t>     </a:t>
            </a:r>
            <a:r>
              <a:rPr lang="hr-HR" sz="6600" b="1" spc="0" dirty="0" smtClean="0">
                <a:ln/>
                <a:solidFill>
                  <a:srgbClr val="FF0000"/>
                </a:solidFill>
                <a:effectLst/>
              </a:rPr>
              <a:t>Kraj !</a:t>
            </a:r>
            <a:endParaRPr lang="hr-HR" sz="6600" b="1" spc="0" dirty="0">
              <a:ln/>
              <a:solidFill>
                <a:srgbClr val="FF0000"/>
              </a:solidFill>
              <a:effectLst/>
            </a:endParaRPr>
          </a:p>
        </p:txBody>
      </p:sp>
      <p:pic>
        <p:nvPicPr>
          <p:cNvPr id="4" name="Slika 3" descr="ante-starcevic.jpg"/>
          <p:cNvPicPr>
            <a:picLocks noChangeAspect="1"/>
          </p:cNvPicPr>
          <p:nvPr/>
        </p:nvPicPr>
        <p:blipFill>
          <a:blip r:embed="rId2"/>
          <a:stretch>
            <a:fillRect/>
          </a:stretch>
        </p:blipFill>
        <p:spPr>
          <a:xfrm>
            <a:off x="714348" y="2643182"/>
            <a:ext cx="4071966" cy="32861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7778E-7 7.40741E-7 C -0.00591 -0.00579 -0.00851 -0.00695 -0.01476 -0.01065 C -0.01823 -0.01274 -0.02014 -0.01551 -0.02361 -0.01713 C -0.02535 -0.01968 -0.02795 -0.02084 -0.02934 -0.02362 C -0.03073 -0.02662 -0.0316 -0.03311 -0.03229 -0.03681 C -0.03177 -0.05209 -0.0349 -0.06459 -0.02552 -0.07338 C -0.02309 -0.07824 -0.02032 -0.08311 -0.01667 -0.08635 C -0.01511 -0.09213 -0.01146 -0.09537 -0.00695 -0.09676 C -0.00348 -0.10139 0.00243 -0.10301 0.00694 -0.10602 C 0.01232 -0.10973 0.01788 -0.11227 0.02361 -0.11505 C 0.02517 -0.11598 0.02691 -0.11667 0.02847 -0.11783 C 0.02951 -0.11852 0.03038 -0.11991 0.03142 -0.12037 C 0.03819 -0.12385 0.04583 -0.12662 0.05295 -0.12824 C 0.06007 -0.13195 0.06684 -0.13241 0.07448 -0.13334 C 0.09236 -0.13889 0.11111 -0.13959 0.12934 -0.1426 C 0.14166 -0.14862 0.15468 -0.14908 0.16771 -0.15047 C 0.17656 -0.15232 0.18524 -0.15348 0.19409 -0.1544 C 0.23524 -0.15371 0.26649 -0.15487 0.30399 -0.14908 C 0.31458 -0.14561 0.32552 -0.1426 0.33628 -0.14005 C 0.3401 -0.13658 0.34444 -0.13357 0.34896 -0.13218 C 0.3526 -0.12894 0.35538 -0.12801 0.35972 -0.12686 C 0.37795 -0.11274 0.39826 -0.10417 0.41562 -0.08774 C 0.42222 -0.08149 0.42934 -0.07524 0.43524 -0.06806 C 0.43975 -0.06274 0.44357 -0.05463 0.44896 -0.05116 C 0.45382 -0.04213 0.44774 -0.05232 0.45486 -0.04445 C 0.4618 -0.03681 0.46823 -0.02662 0.47639 -0.02107 C 0.48142 -0.01158 0.48993 -0.0044 0.49705 0.00254 C 0.5 0.00555 0.50364 0.00763 0.5059 0.01157 C 0.50694 0.01342 0.50764 0.01551 0.50885 0.01689 C 0.51527 0.02453 0.52048 0.02824 0.52552 0.03773 C 0.53871 0.06273 0.54826 0.09097 0.56076 0.1162 C 0.56458 0.12361 0.56319 0.12361 0.56562 0.13171 C 0.56805 0.13981 0.57135 0.14768 0.57448 0.15555 C 0.57586 0.16527 0.57986 0.17176 0.58229 0.18148 C 0.58593 0.1956 0.58715 0.21088 0.59114 0.22476 C 0.59548 0.24027 0.60086 0.25532 0.6059 0.27037 C 0.60625 0.27291 0.60625 0.27569 0.60694 0.27824 C 0.60816 0.28287 0.6118 0.29143 0.6118 0.29143 C 0.61215 0.29351 0.61232 0.29583 0.61267 0.29791 C 0.61336 0.30138 0.61475 0.30833 0.61475 0.30833 C 0.6151 0.31481 0.61666 0.32129 0.61666 0.32801 C 0.61666 0.34236 0.61649 0.35671 0.61562 0.37106 C 0.6151 0.38055 0.59861 0.38611 0.59305 0.38819 C 0.58906 0.39166 0.58455 0.39375 0.58038 0.39722 C 0.57586 0.40069 0.57326 0.40601 0.56857 0.40902 C 0.56336 0.41805 0.55989 0.42824 0.55486 0.43773 C 0.55156 0.45092 0.55364 0.44606 0.55 0.45347 C 0.54896 0.45856 0.54843 0.46226 0.546 0.46666 C 0.54201 0.48356 0.53889 0.50347 0.52934 0.5162 C 0.52621 0.52685 0.52066 0.5331 0.51475 0.54097 C 0.51111 0.54583 0.50885 0.55092 0.50399 0.55416 C 0.49461 0.56018 0.48368 0.56088 0.47361 0.56203 C 0.45764 0.56134 0.44149 0.56134 0.42552 0.56041 C 0.39739 0.55926 0.37378 0.53518 0.35191 0.51365 C 0.34132 0.50324 0.33073 0.49282 0.31961 0.48356 C 0.31493 0.47963 0.3118 0.47314 0.30781 0.46782 C 0.30521 0.46412 0.3 0.4574 0.3 0.4574 C 0.29635 0.4449 0.29531 0.43125 0.29114 0.41944 C 0.28975 0.40694 0.2868 0.39051 0.28333 0.37893 C 0.28159 0.3662 0.2783 0.3537 0.27639 0.34097 C 0.2743 0.30185 0.26423 0.25092 0.28142 0.21828 C 0.28576 0.20023 0.29392 0.18426 0.3 0.16713 C 0.30104 0.15254 0.3026 0.13842 0.30399 0.12407 C 0.30486 0.07708 0.30642 0.04537 0.30486 -0.00394 C 0.30434 -0.0213 0.30052 -0.03311 0.28819 -0.03797 C 0.28559 -0.0419 0.28281 -0.04167 0.27934 -0.04445 C 0.27048 -0.05162 0.27691 -0.04815 0.27066 -0.05116 C 0.26614 -0.05695 0.26146 -0.06297 0.2559 -0.06667 C 0.25277 -0.0713 0.24843 -0.07153 0.24409 -0.07338 C 0.23593 -0.07709 0.2283 -0.07824 0.21961 -0.07987 C 0.19357 -0.07894 0.18663 -0.08264 0.16857 -0.07061 " pathEditMode="relative" ptsTypes="ffffffffffffffffffffffffffffffffffffffffffffffffffffffffffffffffffffffA">
                                      <p:cBhvr>
                                        <p:cTn id="6" dur="2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8.05556E-6 2.22222E-6 C 0.19844 -0.1875 0.39688 -0.375 0.49601 -0.36528 C 0.59515 -0.35556 0.60834 -0.05116 0.59497 0.05856 C 0.5816 0.16828 0.51112 0.30208 0.41598 0.29328 C 0.32084 0.28449 0.08976 0.05741 0.02396 0.00532 C -0.04183 -0.04676 0.02153 -0.01482 0.02101 -0.01875 " pathEditMode="relative" ptsTypes="aaaaaA">
                                      <p:cBhvr>
                                        <p:cTn id="10"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os-astarcevica-lepoglava.skole.hr/upload/os-astarcevica-lepoglava/images/newsimg/338/Image/WEB1.jpg"/>
          <p:cNvPicPr>
            <a:picLocks noChangeAspect="1" noChangeArrowheads="1"/>
          </p:cNvPicPr>
          <p:nvPr/>
        </p:nvPicPr>
        <p:blipFill>
          <a:blip r:embed="rId2"/>
          <a:srcRect/>
          <a:stretch>
            <a:fillRect/>
          </a:stretch>
        </p:blipFill>
        <p:spPr bwMode="auto">
          <a:xfrm>
            <a:off x="785786" y="428604"/>
            <a:ext cx="7715302" cy="5857916"/>
          </a:xfrm>
          <a:prstGeom prst="rect">
            <a:avLst/>
          </a:prstGeom>
          <a:noFill/>
        </p:spPr>
      </p:pic>
      <p:sp>
        <p:nvSpPr>
          <p:cNvPr id="5" name="Strelica dolje 4"/>
          <p:cNvSpPr/>
          <p:nvPr/>
        </p:nvSpPr>
        <p:spPr>
          <a:xfrm rot="2312132">
            <a:off x="5191891" y="785493"/>
            <a:ext cx="857256" cy="114300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6" name="Strelica dolje 5"/>
          <p:cNvSpPr/>
          <p:nvPr/>
        </p:nvSpPr>
        <p:spPr>
          <a:xfrm rot="19528997">
            <a:off x="1155578" y="969235"/>
            <a:ext cx="856955" cy="128588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8" name="Strelica gore 7"/>
          <p:cNvSpPr/>
          <p:nvPr/>
        </p:nvSpPr>
        <p:spPr>
          <a:xfrm rot="19161071">
            <a:off x="5801831" y="4235579"/>
            <a:ext cx="928694" cy="1256665"/>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9" name="Strelica gore 8"/>
          <p:cNvSpPr/>
          <p:nvPr/>
        </p:nvSpPr>
        <p:spPr>
          <a:xfrm rot="2203100">
            <a:off x="1432697" y="4203839"/>
            <a:ext cx="857256" cy="125365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146"/>
                                        </p:tgtEl>
                                        <p:attrNameLst>
                                          <p:attrName>style.visibility</p:attrName>
                                        </p:attrNameLst>
                                      </p:cBhvr>
                                      <p:to>
                                        <p:strVal val="visible"/>
                                      </p:to>
                                    </p:set>
                                    <p:animEffect transition="in" filter="fade">
                                      <p:cBhvr>
                                        <p:cTn id="31"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normAutofit/>
          </a:bodyPr>
          <a:lstStyle/>
          <a:p>
            <a:endParaRPr lang="hr-HR" sz="2000" dirty="0" smtClean="0"/>
          </a:p>
          <a:p>
            <a:r>
              <a:rPr lang="hr-HR" sz="2000" dirty="0" smtClean="0"/>
              <a:t>Ante Starčević rodio se 1823. godine u mjestu Žitnik kod Gospića</a:t>
            </a:r>
          </a:p>
          <a:p>
            <a:r>
              <a:rPr lang="hr-HR" sz="2000" dirty="0" smtClean="0"/>
              <a:t>roditelji: Jakov i Milica Starčević</a:t>
            </a:r>
          </a:p>
          <a:p>
            <a:r>
              <a:rPr lang="hr-HR" sz="2000" dirty="0" smtClean="0"/>
              <a:t>podučavao ga (od 13. godine) </a:t>
            </a:r>
            <a:r>
              <a:rPr lang="hr-HR" sz="2000" dirty="0" smtClean="0"/>
              <a:t>stric, svećenik</a:t>
            </a:r>
            <a:r>
              <a:rPr lang="hr-HR" sz="2000" dirty="0" smtClean="0"/>
              <a:t>, Šime Starčević</a:t>
            </a:r>
          </a:p>
          <a:p>
            <a:r>
              <a:rPr lang="hr-HR" sz="2000" dirty="0" smtClean="0"/>
              <a:t>pohađajući gimnaziju dodatno </a:t>
            </a:r>
            <a:r>
              <a:rPr lang="hr-HR" sz="2000" dirty="0" smtClean="0"/>
              <a:t>je savladao</a:t>
            </a:r>
            <a:r>
              <a:rPr lang="hr-HR" sz="2000" dirty="0" smtClean="0"/>
              <a:t> </a:t>
            </a:r>
            <a:r>
              <a:rPr lang="hr-HR" sz="2000" dirty="0" smtClean="0"/>
              <a:t>latinski te njemački, mađarski, grčki i talijanski jezik</a:t>
            </a:r>
          </a:p>
          <a:p>
            <a:r>
              <a:rPr lang="hr-HR" sz="2000" dirty="0" smtClean="0"/>
              <a:t>u jesen 1845</a:t>
            </a:r>
            <a:r>
              <a:rPr lang="hr-HR" sz="2000" dirty="0" smtClean="0"/>
              <a:t>. godine </a:t>
            </a:r>
            <a:r>
              <a:rPr lang="hr-HR" sz="2000" dirty="0" smtClean="0"/>
              <a:t>završava gimnaziju u Zagrebu te odlazi u sjemenište u Senj, a od tamo u Peštu na studij teologije</a:t>
            </a:r>
          </a:p>
          <a:p>
            <a:r>
              <a:rPr lang="hr-HR" sz="2000" dirty="0" smtClean="0"/>
              <a:t>godine 1846. promoviran </a:t>
            </a:r>
            <a:r>
              <a:rPr lang="hr-HR" sz="2000" dirty="0" smtClean="0"/>
              <a:t>je i zaslužio</a:t>
            </a:r>
            <a:r>
              <a:rPr lang="hr-HR" sz="2000" dirty="0" smtClean="0"/>
              <a:t> </a:t>
            </a:r>
            <a:r>
              <a:rPr lang="hr-HR" sz="2000" dirty="0" smtClean="0"/>
              <a:t>čast doktora filozofije u </a:t>
            </a:r>
            <a:r>
              <a:rPr lang="hr-HR" sz="2000" dirty="0" smtClean="0"/>
              <a:t>Pešti; </a:t>
            </a:r>
            <a:r>
              <a:rPr lang="hr-HR" sz="2000" dirty="0"/>
              <a:t>t</a:t>
            </a:r>
            <a:r>
              <a:rPr lang="hr-HR" sz="2000" dirty="0" smtClean="0"/>
              <a:t>ada </a:t>
            </a:r>
            <a:r>
              <a:rPr lang="hr-HR" sz="2000" dirty="0" smtClean="0"/>
              <a:t>odlučuje ne posvetiti se svećenićkom pozivu već borbi za slobodnu i suverenu Hrvatsku</a:t>
            </a:r>
            <a:endParaRPr lang="hr-HR" sz="1300" dirty="0" smtClean="0"/>
          </a:p>
          <a:p>
            <a:endParaRPr lang="hr-HR" sz="2400" dirty="0" smtClean="0"/>
          </a:p>
          <a:p>
            <a:endParaRPr lang="hr-HR" sz="2400" dirty="0"/>
          </a:p>
        </p:txBody>
      </p:sp>
      <p:sp>
        <p:nvSpPr>
          <p:cNvPr id="3" name="Naslov 2"/>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hr-HR" sz="32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DJETINJSTVO   I  OBRAZOVANJE</a:t>
            </a:r>
            <a:endParaRPr lang="hr-HR" sz="32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20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20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20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20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2000"/>
                                        <p:tgtEl>
                                          <p:spTgt spid="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lstStyle/>
          <a:p>
            <a:r>
              <a:rPr lang="hr-HR" sz="2000" dirty="0" smtClean="0"/>
              <a:t>Ante Starčević želio je mjesto profesora filozofije te povijesti, no na </a:t>
            </a:r>
            <a:r>
              <a:rPr lang="hr-HR" sz="2000" dirty="0" smtClean="0"/>
              <a:t>žalost, morao </a:t>
            </a:r>
            <a:r>
              <a:rPr lang="hr-HR" sz="2000" dirty="0" smtClean="0"/>
              <a:t>se premjestiti u odvjetnički ured</a:t>
            </a:r>
          </a:p>
          <a:p>
            <a:r>
              <a:rPr lang="hr-HR" sz="2000" dirty="0" smtClean="0"/>
              <a:t>bio je veliki protivnik režima, stoga </a:t>
            </a:r>
            <a:r>
              <a:rPr lang="hr-HR" sz="2000" dirty="0" smtClean="0"/>
              <a:t>je poslan </a:t>
            </a:r>
            <a:r>
              <a:rPr lang="hr-HR" sz="2000" dirty="0" smtClean="0"/>
              <a:t>u zatvor na mjesec dana</a:t>
            </a:r>
          </a:p>
          <a:p>
            <a:r>
              <a:rPr lang="hr-HR" sz="2000" dirty="0" smtClean="0"/>
              <a:t>država koja je bila za Starčevića “umišljena” zvala se Austrija</a:t>
            </a:r>
          </a:p>
          <a:p>
            <a:r>
              <a:rPr lang="hr-HR" sz="2000" dirty="0" smtClean="0"/>
              <a:t>najveći protivnik Starčeviću bila je Habsburška dinastija</a:t>
            </a:r>
          </a:p>
          <a:p>
            <a:r>
              <a:rPr lang="hr-HR" sz="2000" dirty="0" smtClean="0"/>
              <a:t>u Hrvatskom saboru bio je najgovorljiviji pojedinac</a:t>
            </a:r>
          </a:p>
          <a:p>
            <a:r>
              <a:rPr lang="hr-HR" sz="2000" dirty="0"/>
              <a:t>z</a:t>
            </a:r>
            <a:r>
              <a:rPr lang="hr-HR" sz="2000" dirty="0" smtClean="0"/>
              <a:t>alagao </a:t>
            </a:r>
            <a:r>
              <a:rPr lang="hr-HR" sz="2000" dirty="0" smtClean="0"/>
              <a:t>se za Stranku prava gdje </a:t>
            </a:r>
            <a:r>
              <a:rPr lang="hr-HR" sz="2000" dirty="0" smtClean="0"/>
              <a:t>je </a:t>
            </a:r>
            <a:r>
              <a:rPr lang="hr-HR" sz="2000" dirty="0" smtClean="0"/>
              <a:t>bio veliki pomoćnik Eugenu Kvaterniku</a:t>
            </a:r>
          </a:p>
          <a:p>
            <a:endParaRPr lang="hr-HR" sz="2000" dirty="0" smtClean="0"/>
          </a:p>
          <a:p>
            <a:endParaRPr lang="hr-HR" sz="2000" dirty="0"/>
          </a:p>
        </p:txBody>
      </p:sp>
      <p:sp>
        <p:nvSpPr>
          <p:cNvPr id="3" name="Naslov 2"/>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hr-HR" sz="32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POLITIKA</a:t>
            </a:r>
            <a:endParaRPr lang="hr-HR" sz="32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20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2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2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20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20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Naslov 15"/>
          <p:cNvSpPr>
            <a:spLocks noGrp="1"/>
          </p:cNvSpPr>
          <p:nvPr>
            <p:ph type="title"/>
          </p:nvPr>
        </p:nvSpPr>
        <p:spPr/>
        <p:txBody>
          <a:bodyPr/>
          <a:lstStyle/>
          <a:p>
            <a:r>
              <a:rPr lang="hr-HR" dirty="0" smtClean="0"/>
              <a:t> Zasjedanje u saboru</a:t>
            </a:r>
            <a:endParaRPr lang="hr-HR" dirty="0"/>
          </a:p>
        </p:txBody>
      </p:sp>
      <p:pic>
        <p:nvPicPr>
          <p:cNvPr id="7" name="Rezervirano mjesto sadržaja 6" descr="antiša.jpg"/>
          <p:cNvPicPr>
            <a:picLocks noGrp="1" noChangeAspect="1"/>
          </p:cNvPicPr>
          <p:nvPr>
            <p:ph sz="half" idx="1"/>
          </p:nvPr>
        </p:nvPicPr>
        <p:blipFill>
          <a:blip r:embed="rId2"/>
          <a:stretch>
            <a:fillRect/>
          </a:stretch>
        </p:blipFill>
        <p:spPr>
          <a:xfrm>
            <a:off x="857224" y="1500174"/>
            <a:ext cx="3143272" cy="4429156"/>
          </a:xfrm>
        </p:spPr>
      </p:pic>
      <p:pic>
        <p:nvPicPr>
          <p:cNvPr id="15" name="Rezervirano mjesto sadržaja 14" descr="ante2.gif"/>
          <p:cNvPicPr>
            <a:picLocks noGrp="1" noChangeAspect="1"/>
          </p:cNvPicPr>
          <p:nvPr>
            <p:ph sz="half" idx="2"/>
          </p:nvPr>
        </p:nvPicPr>
        <p:blipFill>
          <a:blip r:embed="rId3"/>
          <a:stretch>
            <a:fillRect/>
          </a:stretch>
        </p:blipFill>
        <p:spPr>
          <a:xfrm>
            <a:off x="4286248" y="1500174"/>
            <a:ext cx="3761243" cy="442912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dnaslov 6"/>
          <p:cNvSpPr>
            <a:spLocks noGrp="1"/>
          </p:cNvSpPr>
          <p:nvPr>
            <p:ph type="subTitle" idx="1"/>
          </p:nvPr>
        </p:nvSpPr>
        <p:spPr>
          <a:xfrm>
            <a:off x="457200" y="3643314"/>
            <a:ext cx="7258072" cy="2786082"/>
          </a:xfrm>
        </p:spPr>
        <p:txBody>
          <a:bodyPr/>
          <a:lstStyle/>
          <a:p>
            <a:endParaRPr lang="hr-HR" dirty="0" smtClean="0"/>
          </a:p>
          <a:p>
            <a:endParaRPr lang="hr-HR" dirty="0" smtClean="0"/>
          </a:p>
          <a:p>
            <a:endParaRPr lang="hr-HR" dirty="0" smtClean="0"/>
          </a:p>
          <a:p>
            <a:endParaRPr lang="hr-HR" sz="2400" dirty="0" smtClean="0"/>
          </a:p>
          <a:p>
            <a:r>
              <a:rPr lang="hr-HR" sz="2400" dirty="0" smtClean="0"/>
              <a:t>Veliki pomoćnik Eugenu Kvaterniku</a:t>
            </a:r>
            <a:endParaRPr lang="hr-HR" dirty="0"/>
          </a:p>
        </p:txBody>
      </p:sp>
      <p:sp>
        <p:nvSpPr>
          <p:cNvPr id="3" name="Naslov 2"/>
          <p:cNvSpPr>
            <a:spLocks noGrp="1"/>
          </p:cNvSpPr>
          <p:nvPr>
            <p:ph type="ctrTitle"/>
          </p:nvPr>
        </p:nvSpPr>
        <p:spPr/>
        <p:txBody>
          <a:bodyPr>
            <a:normAutofit fontScale="90000"/>
          </a:bodyPr>
          <a:lstStyle/>
          <a:p>
            <a:r>
              <a:rPr lang="hr-HR" sz="3600" dirty="0" smtClean="0"/>
              <a:t/>
            </a:r>
            <a:br>
              <a:rPr lang="hr-HR" sz="3600" dirty="0" smtClean="0"/>
            </a:br>
            <a:r>
              <a:rPr lang="hr-HR" sz="3600" dirty="0" smtClean="0"/>
              <a:t/>
            </a:r>
            <a:br>
              <a:rPr lang="hr-HR" sz="3600" dirty="0" smtClean="0"/>
            </a:br>
            <a:r>
              <a:rPr lang="hr-HR" sz="3600" dirty="0" smtClean="0"/>
              <a:t/>
            </a:r>
            <a:br>
              <a:rPr lang="hr-HR" sz="3600" dirty="0" smtClean="0"/>
            </a:br>
            <a:r>
              <a:rPr lang="hr-HR" sz="3600" dirty="0" smtClean="0"/>
              <a:t/>
            </a:r>
            <a:br>
              <a:rPr lang="hr-HR" sz="3600" dirty="0" smtClean="0"/>
            </a:br>
            <a:r>
              <a:rPr lang="hr-HR" sz="3600" dirty="0" smtClean="0"/>
              <a:t/>
            </a:r>
            <a:br>
              <a:rPr lang="hr-HR" sz="3600" dirty="0" smtClean="0"/>
            </a:br>
            <a:r>
              <a:rPr lang="hr-HR" sz="3600" dirty="0" smtClean="0"/>
              <a:t/>
            </a:r>
            <a:br>
              <a:rPr lang="hr-HR" sz="3600" dirty="0" smtClean="0"/>
            </a:br>
            <a:r>
              <a:rPr lang="hr-HR" sz="3600" dirty="0" smtClean="0"/>
              <a:t/>
            </a:r>
            <a:br>
              <a:rPr lang="hr-HR" sz="3600" dirty="0" smtClean="0"/>
            </a:br>
            <a:r>
              <a:rPr lang="hr-HR" sz="3600" dirty="0" smtClean="0"/>
              <a:t/>
            </a:r>
            <a:br>
              <a:rPr lang="hr-HR" sz="3600" dirty="0" smtClean="0"/>
            </a:br>
            <a:r>
              <a:rPr lang="hr-HR" sz="3600" dirty="0" smtClean="0"/>
              <a:t/>
            </a:r>
            <a:br>
              <a:rPr lang="hr-HR" sz="3600" dirty="0" smtClean="0"/>
            </a:br>
            <a:r>
              <a:rPr lang="hr-HR" sz="3600" dirty="0" smtClean="0"/>
              <a:t/>
            </a:r>
            <a:br>
              <a:rPr lang="hr-HR" sz="3600" dirty="0" smtClean="0"/>
            </a:br>
            <a:r>
              <a:rPr lang="hr-HR" sz="3600" dirty="0" smtClean="0"/>
              <a:t/>
            </a:r>
            <a:br>
              <a:rPr lang="hr-HR" sz="3600" dirty="0" smtClean="0"/>
            </a:br>
            <a:r>
              <a:rPr lang="hr-HR" sz="3600" dirty="0" smtClean="0"/>
              <a:t/>
            </a:r>
            <a:br>
              <a:rPr lang="hr-HR" sz="3600" dirty="0" smtClean="0"/>
            </a:br>
            <a:r>
              <a:rPr lang="hr-HR" sz="3600" dirty="0" smtClean="0"/>
              <a:t/>
            </a:r>
            <a:br>
              <a:rPr lang="hr-HR" sz="3600" dirty="0" smtClean="0"/>
            </a:br>
            <a:r>
              <a:rPr lang="hr-HR" sz="3600" dirty="0" smtClean="0"/>
              <a:t/>
            </a:r>
            <a:br>
              <a:rPr lang="hr-HR" sz="3600" dirty="0" smtClean="0"/>
            </a:br>
            <a:r>
              <a:rPr lang="hr-HR" sz="3600" dirty="0" smtClean="0"/>
              <a:t/>
            </a:r>
            <a:br>
              <a:rPr lang="hr-HR" sz="3600" dirty="0" smtClean="0"/>
            </a:br>
            <a:endParaRPr lang="hr-HR" sz="3600" dirty="0"/>
          </a:p>
        </p:txBody>
      </p:sp>
      <p:pic>
        <p:nvPicPr>
          <p:cNvPr id="4" name="Rezervirano mjesto sadržaja 3" descr="novi1.jpg"/>
          <p:cNvPicPr>
            <a:picLocks noGrp="1" noChangeAspect="1"/>
          </p:cNvPicPr>
          <p:nvPr>
            <p:ph sz="half" idx="4294967295"/>
          </p:nvPr>
        </p:nvPicPr>
        <p:blipFill>
          <a:blip r:embed="rId2"/>
          <a:stretch>
            <a:fillRect/>
          </a:stretch>
        </p:blipFill>
        <p:spPr>
          <a:xfrm>
            <a:off x="714348" y="1214422"/>
            <a:ext cx="7715250" cy="3000375"/>
          </a:xfrm>
        </p:spPr>
      </p:pic>
      <p:pic>
        <p:nvPicPr>
          <p:cNvPr id="6" name="Rezervirano mjesto sadržaja 5" descr="eugen_kvaternik.jpg"/>
          <p:cNvPicPr>
            <a:picLocks noGrp="1" noChangeAspect="1"/>
          </p:cNvPicPr>
          <p:nvPr>
            <p:ph sz="half" idx="4294967295"/>
          </p:nvPr>
        </p:nvPicPr>
        <p:blipFill>
          <a:blip r:embed="rId3"/>
          <a:stretch>
            <a:fillRect/>
          </a:stretch>
        </p:blipFill>
        <p:spPr>
          <a:xfrm rot="1059982">
            <a:off x="6599883" y="3747928"/>
            <a:ext cx="1925311" cy="189362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200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normAutofit/>
          </a:bodyPr>
          <a:lstStyle/>
          <a:p>
            <a:r>
              <a:rPr lang="hr-HR" sz="2000" dirty="0" smtClean="0"/>
              <a:t>Godine 1863</a:t>
            </a:r>
            <a:r>
              <a:rPr lang="hr-HR" sz="2000" dirty="0" smtClean="0"/>
              <a:t>. Starčević </a:t>
            </a:r>
            <a:r>
              <a:rPr lang="hr-HR" sz="2000" dirty="0" smtClean="0"/>
              <a:t>je utamničen, a nakon izlaska iz zatvora ponovno se zapošljava u Šramovom uredu, gdje radi do listopada 1871. godine</a:t>
            </a:r>
          </a:p>
          <a:p>
            <a:r>
              <a:rPr lang="hr-HR" sz="2000" dirty="0" smtClean="0"/>
              <a:t>Nakon Kvaternikova ustanka u Rakovici ponovno je utamničen, a Stranka prava je raspuštena</a:t>
            </a:r>
          </a:p>
          <a:p>
            <a:r>
              <a:rPr lang="hr-HR" sz="2000" dirty="0" smtClean="0"/>
              <a:t>Godine 1878. nanovo je izabran za zastupnika u hrvatskome Saboru, čijim je zastupnikom bio sve do svoje smrti </a:t>
            </a:r>
            <a:r>
              <a:rPr lang="hr-HR" sz="2000" dirty="0" smtClean="0"/>
              <a:t>1896. </a:t>
            </a:r>
            <a:r>
              <a:rPr lang="hr-HR" sz="2000" dirty="0" smtClean="0"/>
              <a:t>godine</a:t>
            </a:r>
          </a:p>
          <a:p>
            <a:r>
              <a:rPr lang="hr-HR" sz="2000" dirty="0" smtClean="0"/>
              <a:t>Počinje se javljati ideja o antiklerikalizmu, gdje je Starčević iznio nezadovoljstvo prema Crkvi</a:t>
            </a:r>
          </a:p>
          <a:p>
            <a:pPr>
              <a:buNone/>
            </a:pPr>
            <a:endParaRPr lang="hr-HR" sz="2000" dirty="0" smtClean="0"/>
          </a:p>
          <a:p>
            <a:pPr>
              <a:buNone/>
            </a:pPr>
            <a:r>
              <a:rPr lang="hr-HR" sz="2000" dirty="0" smtClean="0"/>
              <a:t>*</a:t>
            </a:r>
            <a:r>
              <a:rPr lang="vi-VN" sz="2000" b="1" dirty="0" smtClean="0">
                <a:solidFill>
                  <a:srgbClr val="002060"/>
                </a:solidFill>
              </a:rPr>
              <a:t>antiklerikalizam</a:t>
            </a:r>
            <a:r>
              <a:rPr lang="hr-HR" sz="2000" b="1" dirty="0" smtClean="0"/>
              <a:t>: </a:t>
            </a:r>
            <a:r>
              <a:rPr lang="vi-VN" sz="2000" dirty="0" smtClean="0"/>
              <a:t>stav određenih političkih i ideoloških snaga prema</a:t>
            </a:r>
            <a:r>
              <a:rPr lang="hr-HR" sz="2000" dirty="0" smtClean="0"/>
              <a:t> </a:t>
            </a:r>
            <a:r>
              <a:rPr lang="vi-VN" sz="2000" dirty="0" smtClean="0"/>
              <a:t>položaju i ulozi Crkve u državi i društvu</a:t>
            </a:r>
            <a:endParaRPr lang="hr-HR" sz="2000" dirty="0"/>
          </a:p>
        </p:txBody>
      </p:sp>
      <p:sp>
        <p:nvSpPr>
          <p:cNvPr id="3" name="Naslov 2"/>
          <p:cNvSpPr>
            <a:spLocks noGrp="1"/>
          </p:cNvSpPr>
          <p:nvPr>
            <p:ph type="title"/>
          </p:nvPr>
        </p:nvSpPr>
        <p:spPr>
          <a:xfrm>
            <a:off x="571472" y="152400"/>
            <a:ext cx="8115328" cy="990584"/>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hr-HR" sz="32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POLITIČKE DJELATNOSTI</a:t>
            </a:r>
            <a:endParaRPr lang="hr-HR" sz="32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20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2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2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20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428596" y="142852"/>
            <a:ext cx="8229600" cy="857256"/>
          </a:xfrm>
        </p:spPr>
        <p:txBody>
          <a:bodyPr/>
          <a:lstStyle/>
          <a:p>
            <a:r>
              <a:rPr lang="hr-HR" dirty="0" smtClean="0"/>
              <a:t>...</a:t>
            </a:r>
            <a:endParaRPr lang="hr-HR" dirty="0"/>
          </a:p>
        </p:txBody>
      </p:sp>
      <p:sp>
        <p:nvSpPr>
          <p:cNvPr id="2" name="Rezervirano mjesto sadržaja 1"/>
          <p:cNvSpPr>
            <a:spLocks noGrp="1"/>
          </p:cNvSpPr>
          <p:nvPr>
            <p:ph sz="half" idx="4294967295"/>
          </p:nvPr>
        </p:nvSpPr>
        <p:spPr>
          <a:xfrm>
            <a:off x="500034" y="1214422"/>
            <a:ext cx="6543704" cy="3143266"/>
          </a:xfrm>
        </p:spPr>
        <p:txBody>
          <a:bodyPr>
            <a:normAutofit/>
          </a:bodyPr>
          <a:lstStyle/>
          <a:p>
            <a:r>
              <a:rPr lang="hr-HR" sz="2000" dirty="0" smtClean="0"/>
              <a:t>u Habsburškoj </a:t>
            </a:r>
            <a:r>
              <a:rPr lang="hr-HR" sz="2000" dirty="0" smtClean="0"/>
              <a:t>Monarhiji </a:t>
            </a:r>
            <a:r>
              <a:rPr lang="hr-HR" sz="2000" dirty="0" smtClean="0"/>
              <a:t>vidio je najvećeg neprijatelja</a:t>
            </a:r>
          </a:p>
          <a:p>
            <a:r>
              <a:rPr lang="hr-HR" sz="2000" dirty="0" smtClean="0"/>
              <a:t>vjerovao je da su Hrvati sposobni upravljati samom državom te da suverenitet proizlazi iz naroda, nacije</a:t>
            </a:r>
          </a:p>
          <a:p>
            <a:r>
              <a:rPr lang="hr-HR" sz="2000" dirty="0" smtClean="0"/>
              <a:t>pod utjecajem ideja francuske revolucije borio se protiv feudalizma i zalagao se za demokratsku politiku života</a:t>
            </a:r>
          </a:p>
          <a:p>
            <a:r>
              <a:rPr lang="hr-HR" sz="2000" dirty="0" smtClean="0"/>
              <a:t>u politici se oslanjao na građanske slojeve, imućnije seljaštvo i inteligenciju</a:t>
            </a:r>
          </a:p>
          <a:p>
            <a:pPr>
              <a:buNone/>
            </a:pPr>
            <a:endParaRPr lang="hr-HR" dirty="0"/>
          </a:p>
        </p:txBody>
      </p:sp>
      <p:pic>
        <p:nvPicPr>
          <p:cNvPr id="10" name="Rezervirano mjesto sadržaja 9" descr="62.jpg"/>
          <p:cNvPicPr>
            <a:picLocks noGrp="1" noChangeAspect="1"/>
          </p:cNvPicPr>
          <p:nvPr>
            <p:ph sz="quarter" idx="4294967295"/>
          </p:nvPr>
        </p:nvPicPr>
        <p:blipFill>
          <a:blip r:embed="rId2"/>
          <a:stretch>
            <a:fillRect/>
          </a:stretch>
        </p:blipFill>
        <p:spPr>
          <a:xfrm>
            <a:off x="4429124" y="3786190"/>
            <a:ext cx="3622008" cy="248443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a:xfrm>
            <a:off x="4857752" y="2643182"/>
            <a:ext cx="3829048" cy="2857520"/>
          </a:xfrm>
        </p:spPr>
        <p:txBody>
          <a:bodyPr>
            <a:normAutofit lnSpcReduction="10000"/>
          </a:bodyPr>
          <a:lstStyle/>
          <a:p>
            <a:r>
              <a:rPr lang="hr-HR" dirty="0" smtClean="0"/>
              <a:t>Spomenik poginulima 25. domobranske pješačke zagrebačke pukovnije Hrvatskog Domobranstva kod Kulačkova, okolica Kolmeje, 1916</a:t>
            </a:r>
            <a:r>
              <a:rPr lang="hr-HR" dirty="0" smtClean="0"/>
              <a:t>. godine</a:t>
            </a:r>
            <a:endParaRPr lang="hr-HR" dirty="0" smtClean="0"/>
          </a:p>
          <a:p>
            <a:pPr>
              <a:buNone/>
            </a:pPr>
            <a:endParaRPr lang="hr-HR" dirty="0"/>
          </a:p>
        </p:txBody>
      </p:sp>
      <p:sp>
        <p:nvSpPr>
          <p:cNvPr id="3" name="Naslov 2"/>
          <p:cNvSpPr>
            <a:spLocks noGrp="1"/>
          </p:cNvSpPr>
          <p:nvPr>
            <p:ph type="title"/>
          </p:nvPr>
        </p:nvSpPr>
        <p:spPr/>
        <p:txBody>
          <a:bodyPr/>
          <a:lstStyle/>
          <a:p>
            <a:endParaRPr lang="hr-HR" dirty="0"/>
          </a:p>
        </p:txBody>
      </p:sp>
      <p:pic>
        <p:nvPicPr>
          <p:cNvPr id="4" name="Slika 3" descr="http://upload.wikimedia.org/wikipedia/commons/thumb/0/04/Bog_i_Hrvati_memorial.gif/250px-Bog_i_Hrvati_memorial.gif">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57224" y="928670"/>
            <a:ext cx="3786214" cy="435771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r">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Papi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175</TotalTime>
  <Words>618</Words>
  <Application>Microsoft Office PowerPoint</Application>
  <PresentationFormat>Prikaz na zaslonu (4:3)</PresentationFormat>
  <Paragraphs>61</Paragraphs>
  <Slides>14</Slides>
  <Notes>0</Notes>
  <HiddenSlides>0</HiddenSlides>
  <MMClips>0</MMClips>
  <ScaleCrop>false</ScaleCrop>
  <HeadingPairs>
    <vt:vector size="4" baseType="variant">
      <vt:variant>
        <vt:lpstr>Tema</vt:lpstr>
      </vt:variant>
      <vt:variant>
        <vt:i4>1</vt:i4>
      </vt:variant>
      <vt:variant>
        <vt:lpstr>Naslovi slajdova</vt:lpstr>
      </vt:variant>
      <vt:variant>
        <vt:i4>14</vt:i4>
      </vt:variant>
    </vt:vector>
  </HeadingPairs>
  <TitlesOfParts>
    <vt:vector size="15" baseType="lpstr">
      <vt:lpstr>Papir</vt:lpstr>
      <vt:lpstr>  ANTE   STARČEVIĆ</vt:lpstr>
      <vt:lpstr>PowerPointova prezentacija</vt:lpstr>
      <vt:lpstr>DJETINJSTVO   I  OBRAZOVANJE</vt:lpstr>
      <vt:lpstr>POLITIKA</vt:lpstr>
      <vt:lpstr> Zasjedanje u saboru</vt:lpstr>
      <vt:lpstr>               </vt:lpstr>
      <vt:lpstr>POLITIČKE DJELATNOSTI</vt:lpstr>
      <vt:lpstr>...</vt:lpstr>
      <vt:lpstr>PowerPointova prezentacija</vt:lpstr>
      <vt:lpstr>KNJIŽEVNOST</vt:lpstr>
      <vt:lpstr>PowerPointova prezentacija</vt:lpstr>
      <vt:lpstr>Smrt</vt:lpstr>
      <vt:lpstr>ZANIMLJIVOSTI</vt:lpstr>
      <vt:lpstr>     Kraj !</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   STARČEVIĆ</dc:title>
  <dc:creator>David</dc:creator>
  <cp:lastModifiedBy>ucionica 13</cp:lastModifiedBy>
  <cp:revision>17</cp:revision>
  <dcterms:created xsi:type="dcterms:W3CDTF">2014-05-12T13:09:16Z</dcterms:created>
  <dcterms:modified xsi:type="dcterms:W3CDTF">2014-05-15T11:53:32Z</dcterms:modified>
</cp:coreProperties>
</file>