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2" r:id="rId9"/>
    <p:sldId id="267" r:id="rId10"/>
    <p:sldId id="268" r:id="rId11"/>
    <p:sldId id="269" r:id="rId12"/>
    <p:sldId id="271" r:id="rId13"/>
    <p:sldId id="272" r:id="rId14"/>
    <p:sldId id="273" r:id="rId15"/>
    <p:sldId id="270" r:id="rId16"/>
    <p:sldId id="277" r:id="rId17"/>
    <p:sldId id="274" r:id="rId18"/>
    <p:sldId id="275" r:id="rId19"/>
    <p:sldId id="276" r:id="rId20"/>
    <p:sldId id="278" r:id="rId21"/>
    <p:sldId id="279" r:id="rId22"/>
    <p:sldId id="263" r:id="rId23"/>
    <p:sldId id="280" r:id="rId24"/>
    <p:sldId id="281" r:id="rId2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0FF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040C6-E432-47E1-B9F6-08CB1E74C20D}" type="datetimeFigureOut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AA5B4-3DED-4811-A0F7-BE36D5093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9ACC15B-2DE4-427B-86EB-75FBBB9B508B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10" name="Pravokut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avokut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avokut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avni poveznik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avni poveznik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ni poveznik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avni poveznik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avokut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 bwMode="auto">
          <a:xfrm>
            <a:off x="8100392" y="5733256"/>
            <a:ext cx="609600" cy="517524"/>
          </a:xfrm>
        </p:spPr>
        <p:txBody>
          <a:bodyPr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8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8B71-D180-4B15-8E2A-E85042779922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8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8BFF3-B179-410E-8BD2-0A98738227C9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8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Rezervirano mjesto sadržaja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47A101D-5130-4E94-952D-E12A10D1DCA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  <p:transition advClick="0" advTm="8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F394305-303A-46F8-9284-ECA32CB6F9D7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9" name="Pravokut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ut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ut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ni poveznik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avni poveznik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ni poveznik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avni poveznik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avokut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avni poveznik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 bwMode="auto">
          <a:xfrm>
            <a:off x="8172400" y="5805264"/>
            <a:ext cx="609600" cy="517524"/>
          </a:xfrm>
        </p:spPr>
        <p:txBody>
          <a:bodyPr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8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1362-0A6E-4203-AD5C-111A082AD2A0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  <p:transition advClick="0" advTm="8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0C70-EA9E-452B-894E-7A0B359B3847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ezervirano mjesto sadržaja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</p:spTree>
  </p:cSld>
  <p:clrMapOvr>
    <a:masterClrMapping/>
  </p:clrMapOvr>
  <p:transition advClick="0" advTm="8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6" name="Rezervirano mjesto datum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7A21B7-F8AC-4959-8C8E-26993F67B68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  <p:transition advClick="0" advTm="8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1ACD-99E0-43C2-85A6-7F27C04F25D9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8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vni poveznik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ni poveznik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zervirano mjesto sadržaja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235AF04-F280-45CE-9BD1-18EB60E1A397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3" name="Rezervirano mjesto podnožj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8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0" name="Ravni poveznik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avokut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avni poveznik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avni poveznik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Rezervirano mjesto datum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B32AF40-D2F8-4F3A-AEBC-FE9DA6986F1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F011E3-D03C-419F-BB2F-1D1FFAF344A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  <p:transition advClick="0" advTm="8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Georgia" pitchFamily="18" charset="0"/>
              </a:rPr>
              <a:t>OŠ ANTE STARČEVIĆA</a:t>
            </a:r>
            <a:br>
              <a:rPr lang="hr-HR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hr-HR" dirty="0" smtClean="0">
                <a:solidFill>
                  <a:schemeClr val="bg1"/>
                </a:solidFill>
                <a:latin typeface="Georgia" pitchFamily="18" charset="0"/>
              </a:rPr>
              <a:t> LEPOGLAVA</a:t>
            </a:r>
            <a:endParaRPr kumimoji="0" lang="en-US" dirty="0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dirty="0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dirty="0" smtClean="0"/>
              <a:t>Druga razina</a:t>
            </a:r>
          </a:p>
          <a:p>
            <a:pPr lvl="2" eaLnBrk="1" latinLnBrk="0" hangingPunct="1"/>
            <a:r>
              <a:rPr kumimoji="0" lang="hr-HR" dirty="0" smtClean="0"/>
              <a:t>Treća razina</a:t>
            </a:r>
          </a:p>
          <a:p>
            <a:pPr lvl="3" eaLnBrk="1" latinLnBrk="0" hangingPunct="1"/>
            <a:r>
              <a:rPr kumimoji="0" lang="hr-HR" dirty="0" smtClean="0"/>
              <a:t>Četvrta razina</a:t>
            </a:r>
          </a:p>
          <a:p>
            <a:pPr lvl="4" eaLnBrk="1" latinLnBrk="0" hangingPunct="1"/>
            <a:r>
              <a:rPr kumimoji="0" lang="hr-HR" dirty="0" smtClean="0"/>
              <a:t>Peta razina</a:t>
            </a:r>
            <a:endParaRPr kumimoji="0" lang="en-US" dirty="0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22905D8-AEF5-4ECC-AB15-8E3CD6968524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kut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r>
              <a:rPr lang="hr-HR" dirty="0" smtClean="0"/>
              <a:t>1</a:t>
            </a:r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8000">
    <p:zoom/>
  </p:transition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000364" y="2214554"/>
            <a:ext cx="3654152" cy="65345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dirty="0" smtClean="0"/>
              <a:t> </a:t>
            </a:r>
            <a:r>
              <a:rPr lang="hr-HR" sz="3200" dirty="0" smtClean="0">
                <a:solidFill>
                  <a:srgbClr val="00FF00"/>
                </a:solidFill>
              </a:rPr>
              <a:t>ŠKOLA DANAS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857488" y="5143512"/>
            <a:ext cx="6172200" cy="1371600"/>
          </a:xfrm>
        </p:spPr>
        <p:txBody>
          <a:bodyPr>
            <a:normAutofit/>
          </a:bodyPr>
          <a:lstStyle/>
          <a:p>
            <a:r>
              <a:rPr lang="hr-HR" sz="2400" dirty="0" smtClean="0">
                <a:solidFill>
                  <a:srgbClr val="00FF00"/>
                </a:solidFill>
              </a:rPr>
              <a:t>    Izradila: Nevenka </a:t>
            </a:r>
            <a:r>
              <a:rPr lang="hr-HR" sz="2400" dirty="0" err="1" smtClean="0">
                <a:solidFill>
                  <a:srgbClr val="00FF00"/>
                </a:solidFill>
              </a:rPr>
              <a:t>Harjač</a:t>
            </a:r>
            <a:r>
              <a:rPr lang="hr-HR" sz="2400" dirty="0" smtClean="0">
                <a:solidFill>
                  <a:srgbClr val="00FF00"/>
                </a:solidFill>
              </a:rPr>
              <a:t>, </a:t>
            </a:r>
            <a:r>
              <a:rPr lang="hr-HR" sz="2400" dirty="0" err="1" smtClean="0">
                <a:solidFill>
                  <a:srgbClr val="00FF00"/>
                </a:solidFill>
              </a:rPr>
              <a:t>dipl</a:t>
            </a:r>
            <a:r>
              <a:rPr lang="hr-HR" sz="2400" dirty="0" smtClean="0">
                <a:solidFill>
                  <a:srgbClr val="00FF00"/>
                </a:solidFill>
              </a:rPr>
              <a:t>. </a:t>
            </a:r>
            <a:r>
              <a:rPr lang="hr-HR" sz="2400" dirty="0" err="1" smtClean="0">
                <a:solidFill>
                  <a:srgbClr val="00FF00"/>
                </a:solidFill>
              </a:rPr>
              <a:t>inf</a:t>
            </a:r>
            <a:r>
              <a:rPr lang="hr-HR" sz="2400" dirty="0" smtClean="0">
                <a:solidFill>
                  <a:srgbClr val="00FF00"/>
                </a:solidFill>
              </a:rPr>
              <a:t>.</a:t>
            </a:r>
            <a:endParaRPr lang="hr-HR" sz="2400" dirty="0">
              <a:solidFill>
                <a:srgbClr val="00FF00"/>
              </a:solidFill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 rot="5400000">
            <a:off x="7810500" y="1213148"/>
            <a:ext cx="2286000" cy="381000"/>
          </a:xfrm>
        </p:spPr>
        <p:txBody>
          <a:bodyPr/>
          <a:lstStyle/>
          <a:p>
            <a:fld id="{4AA11ACC-2234-4A66-A12C-2778AD769D40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8316416" y="6237312"/>
            <a:ext cx="609600" cy="517524"/>
          </a:xfrm>
        </p:spPr>
        <p:txBody>
          <a:bodyPr/>
          <a:lstStyle/>
          <a:p>
            <a:fld id="{E4F011E3-D03C-419F-BB2F-1D1FFAF344A9}" type="slidenum">
              <a:rPr lang="hr-HR" smtClean="0"/>
              <a:pPr/>
              <a:t>1</a:t>
            </a:fld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1619672" y="188640"/>
            <a:ext cx="66967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400" dirty="0" smtClean="0">
                <a:solidFill>
                  <a:schemeClr val="bg1"/>
                </a:solidFill>
                <a:latin typeface="Georgia" pitchFamily="18" charset="0"/>
              </a:rPr>
              <a:t>OŠ ANTE STARČEVIĆA LEPOGLAVA</a:t>
            </a:r>
            <a:endParaRPr lang="hr-HR" sz="4400" dirty="0"/>
          </a:p>
        </p:txBody>
      </p:sp>
      <p:pic>
        <p:nvPicPr>
          <p:cNvPr id="1026" name="Picture 2" descr="D:\My Documents\WEB\web\nenasilj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310" y="188640"/>
            <a:ext cx="946683" cy="1080120"/>
          </a:xfrm>
          <a:prstGeom prst="rect">
            <a:avLst/>
          </a:prstGeom>
          <a:noFill/>
        </p:spPr>
      </p:pic>
      <p:pic>
        <p:nvPicPr>
          <p:cNvPr id="10" name="Picture 4" descr="Logo - Eko ško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152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 smtClean="0">
                <a:solidFill>
                  <a:srgbClr val="008000"/>
                </a:solidFill>
              </a:rPr>
              <a:t>…I ŠKOLSKU  ZADRUGU</a:t>
            </a:r>
            <a:endParaRPr lang="hr-HR" sz="3600" b="1" dirty="0">
              <a:solidFill>
                <a:srgbClr val="008000"/>
              </a:solidFill>
            </a:endParaRP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21B7-F8AC-4959-8C8E-26993F67B68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10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Picture 6" descr="460164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092280" y="260648"/>
            <a:ext cx="1440160" cy="1080427"/>
          </a:xfrm>
          <a:prstGeom prst="rect">
            <a:avLst/>
          </a:prstGeom>
          <a:noFill/>
          <a:ln/>
        </p:spPr>
      </p:pic>
      <p:pic>
        <p:nvPicPr>
          <p:cNvPr id="10243" name="Picture 3" descr="D:\My Documents\WEB\20112012\Čipkarski festival\P9250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76800" y="-9169400"/>
            <a:ext cx="1620000" cy="2160000"/>
          </a:xfrm>
          <a:prstGeom prst="rect">
            <a:avLst/>
          </a:prstGeom>
          <a:noFill/>
        </p:spPr>
      </p:pic>
      <p:pic>
        <p:nvPicPr>
          <p:cNvPr id="10244" name="Picture 4" descr="D:\My Documents\WEB\20112012\Čipkarski festival\mal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204864"/>
            <a:ext cx="2984500" cy="3987800"/>
          </a:xfrm>
          <a:prstGeom prst="rect">
            <a:avLst/>
          </a:prstGeom>
          <a:noFill/>
        </p:spPr>
      </p:pic>
      <p:pic>
        <p:nvPicPr>
          <p:cNvPr id="10242" name="Picture 2" descr="D:\My Documents\WEB\20112012\Čipkarski festival\mal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484784"/>
            <a:ext cx="3987800" cy="2984500"/>
          </a:xfrm>
          <a:prstGeom prst="rect">
            <a:avLst/>
          </a:prstGeom>
          <a:noFill/>
        </p:spPr>
      </p:pic>
      <p:pic>
        <p:nvPicPr>
          <p:cNvPr id="10246" name="Picture 6" descr="http://os-astarcevica-lepoglava.skole.hr/upload/os-astarcevica-lepoglava/images/newsimg/190/Image/Sv_%20Đurđ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221088"/>
            <a:ext cx="2990850" cy="2238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1362-0A6E-4203-AD5C-111A082AD2A0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11</a:t>
            </a:fld>
            <a:endParaRPr lang="hr-HR"/>
          </a:p>
        </p:txBody>
      </p:sp>
      <p:pic>
        <p:nvPicPr>
          <p:cNvPr id="8" name="Picture 10" descr="P531059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116632"/>
            <a:ext cx="5410944" cy="4058208"/>
          </a:xfrm>
          <a:prstGeom prst="rect">
            <a:avLst/>
          </a:prstGeom>
          <a:noFill/>
          <a:ln/>
        </p:spPr>
      </p:pic>
      <p:pic>
        <p:nvPicPr>
          <p:cNvPr id="9" name="Picture 11" descr="P60100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872" y="2708920"/>
            <a:ext cx="4963616" cy="3722712"/>
          </a:xfrm>
          <a:prstGeom prst="rect">
            <a:avLst/>
          </a:prstGeom>
          <a:noFill/>
          <a:ln/>
        </p:spPr>
      </p:pic>
      <p:pic>
        <p:nvPicPr>
          <p:cNvPr id="10" name="Picture 2" descr="F:\za Nevenka\46016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2951187" cy="2213760"/>
          </a:xfrm>
          <a:prstGeom prst="rect">
            <a:avLst/>
          </a:prstGeom>
          <a:noFill/>
        </p:spPr>
      </p:pic>
      <p:pic>
        <p:nvPicPr>
          <p:cNvPr id="11265" name="Picture 1" descr="D:\My Documents\WEB\20112012\Čipkarski festival\P9250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16632"/>
            <a:ext cx="2140322" cy="28598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dirty="0" smtClean="0">
                <a:solidFill>
                  <a:srgbClr val="008000"/>
                </a:solidFill>
              </a:rPr>
              <a:t>Unutrašnjost škole</a:t>
            </a:r>
            <a:endParaRPr lang="hr-HR" sz="3600" b="1" dirty="0">
              <a:solidFill>
                <a:srgbClr val="008000"/>
              </a:solidFill>
            </a:endParaRP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21B7-F8AC-4959-8C8E-26993F67B68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8674" name="Picture 2" descr="F:\za Nevenka\11 i 12 mjesec 2010 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103" y="1556792"/>
            <a:ext cx="4013694" cy="3024336"/>
          </a:xfrm>
          <a:prstGeom prst="rect">
            <a:avLst/>
          </a:prstGeom>
          <a:noFill/>
        </p:spPr>
      </p:pic>
      <p:pic>
        <p:nvPicPr>
          <p:cNvPr id="28675" name="Picture 3" descr="F:\za Nevenka\11 i 12 mjesec 2010 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57983"/>
            <a:ext cx="4700264" cy="35380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21B7-F8AC-4959-8C8E-26993F67B68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9698" name="Picture 2" descr="F:\za Nevenka\11 i 12 mjesec 2010 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0228" y="3140969"/>
            <a:ext cx="4937981" cy="3717032"/>
          </a:xfrm>
          <a:prstGeom prst="rect">
            <a:avLst/>
          </a:prstGeom>
          <a:noFill/>
        </p:spPr>
      </p:pic>
      <p:pic>
        <p:nvPicPr>
          <p:cNvPr id="29699" name="Picture 3" descr="F:\za Nevenka\DSC0096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752528" cy="35643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21B7-F8AC-4959-8C8E-26993F67B68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22" name="Picture 2" descr="F:\za Nevenka\najljepši v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260648"/>
            <a:ext cx="3960859" cy="5256585"/>
          </a:xfrm>
          <a:prstGeom prst="rect">
            <a:avLst/>
          </a:prstGeom>
          <a:noFill/>
        </p:spPr>
      </p:pic>
      <p:pic>
        <p:nvPicPr>
          <p:cNvPr id="30723" name="Picture 3" descr="F:\za Nevenka\DSC00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2942946"/>
            <a:ext cx="4712072" cy="35340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 smtClean="0">
                <a:solidFill>
                  <a:srgbClr val="008000"/>
                </a:solidFill>
              </a:rPr>
              <a:t>OVOGODIŠNJI RADOVI</a:t>
            </a:r>
            <a:endParaRPr lang="hr-HR" sz="3600" dirty="0">
              <a:solidFill>
                <a:srgbClr val="008000"/>
              </a:solidFill>
            </a:endParaRP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21B7-F8AC-4959-8C8E-26993F67B68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15</a:t>
            </a:fld>
            <a:endParaRPr lang="hr-HR"/>
          </a:p>
        </p:txBody>
      </p:sp>
      <p:sp>
        <p:nvSpPr>
          <p:cNvPr id="10" name="Rezervirano mjesto sadržaja 9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teksta 8"/>
          <p:cNvSpPr>
            <a:spLocks noGrp="1"/>
          </p:cNvSpPr>
          <p:nvPr>
            <p:ph type="body" sz="quarter" idx="1"/>
          </p:nvPr>
        </p:nvSpPr>
        <p:spPr>
          <a:xfrm>
            <a:off x="214282" y="1571612"/>
            <a:ext cx="3657600" cy="658368"/>
          </a:xfrm>
        </p:spPr>
        <p:txBody>
          <a:bodyPr/>
          <a:lstStyle/>
          <a:p>
            <a:r>
              <a:rPr lang="hr-HR" dirty="0" smtClean="0">
                <a:solidFill>
                  <a:srgbClr val="008000"/>
                </a:solidFill>
              </a:rPr>
              <a:t>PRIJE</a:t>
            </a:r>
            <a:endParaRPr lang="hr-HR" dirty="0">
              <a:solidFill>
                <a:srgbClr val="008000"/>
              </a:solidFill>
            </a:endParaRPr>
          </a:p>
        </p:txBody>
      </p:sp>
      <p:sp>
        <p:nvSpPr>
          <p:cNvPr id="11" name="Rezervirano mjesto teksta 10"/>
          <p:cNvSpPr>
            <a:spLocks noGrp="1"/>
          </p:cNvSpPr>
          <p:nvPr>
            <p:ph type="body" sz="quarter" idx="3"/>
          </p:nvPr>
        </p:nvSpPr>
        <p:spPr>
          <a:xfrm>
            <a:off x="4429124" y="1500174"/>
            <a:ext cx="3657600" cy="658368"/>
          </a:xfrm>
        </p:spPr>
        <p:txBody>
          <a:bodyPr/>
          <a:lstStyle/>
          <a:p>
            <a:r>
              <a:rPr lang="hr-HR" dirty="0" smtClean="0">
                <a:solidFill>
                  <a:srgbClr val="008000"/>
                </a:solidFill>
              </a:rPr>
              <a:t>POSLIJE</a:t>
            </a:r>
            <a:endParaRPr lang="hr-HR" dirty="0">
              <a:solidFill>
                <a:srgbClr val="008000"/>
              </a:solidFill>
            </a:endParaRPr>
          </a:p>
        </p:txBody>
      </p:sp>
      <p:pic>
        <p:nvPicPr>
          <p:cNvPr id="27651" name="Picture 3" descr="F:\radovi na školi\P7050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81600" y="-3886200"/>
            <a:ext cx="2880000" cy="2160000"/>
          </a:xfrm>
          <a:prstGeom prst="rect">
            <a:avLst/>
          </a:prstGeom>
          <a:noFill/>
        </p:spPr>
      </p:pic>
      <p:pic>
        <p:nvPicPr>
          <p:cNvPr id="1026" name="Picture 2" descr="F:\radovi na školi\P70509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3987800" cy="2984500"/>
          </a:xfrm>
          <a:prstGeom prst="rect">
            <a:avLst/>
          </a:prstGeom>
          <a:noFill/>
        </p:spPr>
      </p:pic>
      <p:pic>
        <p:nvPicPr>
          <p:cNvPr id="1028" name="Picture 4" descr="F:\radovi na školi\P90908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037612"/>
            <a:ext cx="3786214" cy="31059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0C70-EA9E-452B-894E-7A0B359B3847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16</a:t>
            </a:fld>
            <a:endParaRPr lang="hr-HR"/>
          </a:p>
        </p:txBody>
      </p:sp>
      <p:sp>
        <p:nvSpPr>
          <p:cNvPr id="8" name="Rezervirano mjesto teksta 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endParaRPr lang="hr-HR" dirty="0" smtClean="0">
              <a:solidFill>
                <a:srgbClr val="008000"/>
              </a:solidFill>
            </a:endParaRPr>
          </a:p>
          <a:p>
            <a:pPr algn="ctr"/>
            <a:r>
              <a:rPr lang="hr-HR" dirty="0" smtClean="0">
                <a:solidFill>
                  <a:srgbClr val="008000"/>
                </a:solidFill>
              </a:rPr>
              <a:t>PRIJE</a:t>
            </a:r>
          </a:p>
          <a:p>
            <a:endParaRPr lang="hr-HR" dirty="0"/>
          </a:p>
        </p:txBody>
      </p:sp>
      <p:sp>
        <p:nvSpPr>
          <p:cNvPr id="9" name="Rezervirano mjesto teksta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rgbClr val="008000"/>
                </a:solidFill>
              </a:rPr>
              <a:t>POSLIJE</a:t>
            </a:r>
            <a:endParaRPr lang="hr-HR" dirty="0">
              <a:solidFill>
                <a:srgbClr val="008000"/>
              </a:solidFill>
            </a:endParaRPr>
          </a:p>
        </p:txBody>
      </p:sp>
      <p:pic>
        <p:nvPicPr>
          <p:cNvPr id="4098" name="Picture 2" descr="F:\radovi na školi\P70509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00306"/>
            <a:ext cx="3830024" cy="3173682"/>
          </a:xfrm>
          <a:prstGeom prst="rect">
            <a:avLst/>
          </a:prstGeom>
          <a:noFill/>
        </p:spPr>
      </p:pic>
      <p:pic>
        <p:nvPicPr>
          <p:cNvPr id="4099" name="Picture 3" descr="F:\radovi na školi\P93009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71974" y="2500306"/>
            <a:ext cx="4240579" cy="31736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…</a:t>
            </a:r>
            <a:r>
              <a:rPr lang="hr-HR" dirty="0" smtClean="0">
                <a:solidFill>
                  <a:srgbClr val="008000"/>
                </a:solidFill>
              </a:rPr>
              <a:t>I RAVNATELJ NA KROVU</a:t>
            </a:r>
            <a:endParaRPr lang="hr-HR" dirty="0">
              <a:solidFill>
                <a:srgbClr val="008000"/>
              </a:solidFill>
            </a:endParaRP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21B7-F8AC-4959-8C8E-26993F67B68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F:\radovi na školi\ravnatelj na krovu\P91508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1428736"/>
            <a:ext cx="4295400" cy="3214710"/>
          </a:xfrm>
          <a:prstGeom prst="rect">
            <a:avLst/>
          </a:prstGeom>
          <a:noFill/>
        </p:spPr>
      </p:pic>
      <p:pic>
        <p:nvPicPr>
          <p:cNvPr id="2051" name="Picture 3" descr="F:\radovi na školi\P70509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214686"/>
            <a:ext cx="3987800" cy="2984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21B7-F8AC-4959-8C8E-26993F67B68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18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F:\radovi na školi\P7050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285728"/>
            <a:ext cx="3810027" cy="2857520"/>
          </a:xfrm>
          <a:prstGeom prst="rect">
            <a:avLst/>
          </a:prstGeom>
          <a:noFill/>
        </p:spPr>
      </p:pic>
      <p:pic>
        <p:nvPicPr>
          <p:cNvPr id="3075" name="Picture 3" descr="F:\radovi na školi\P90908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85728"/>
            <a:ext cx="3927461" cy="2945596"/>
          </a:xfrm>
          <a:prstGeom prst="rect">
            <a:avLst/>
          </a:prstGeom>
          <a:noFill/>
        </p:spPr>
      </p:pic>
      <p:pic>
        <p:nvPicPr>
          <p:cNvPr id="3076" name="Picture 4" descr="F:\radovi na školi\P909080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10058400" y="-7543800"/>
            <a:ext cx="3840000" cy="2880000"/>
          </a:xfrm>
          <a:prstGeom prst="rect">
            <a:avLst/>
          </a:prstGeom>
          <a:noFill/>
        </p:spPr>
      </p:pic>
      <p:pic>
        <p:nvPicPr>
          <p:cNvPr id="9" name="Picture 4" descr="F:\radovi na školi\P909080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9906000" y="-7391400"/>
            <a:ext cx="3840000" cy="2880000"/>
          </a:xfrm>
          <a:prstGeom prst="rect">
            <a:avLst/>
          </a:prstGeom>
          <a:noFill/>
        </p:spPr>
      </p:pic>
      <p:pic>
        <p:nvPicPr>
          <p:cNvPr id="10" name="Picture 4" descr="F:\radovi na školi\P909080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9753600" y="-7239000"/>
            <a:ext cx="3840000" cy="2880000"/>
          </a:xfrm>
          <a:prstGeom prst="rect">
            <a:avLst/>
          </a:prstGeom>
          <a:noFill/>
        </p:spPr>
      </p:pic>
      <p:pic>
        <p:nvPicPr>
          <p:cNvPr id="3077" name="Picture 5" descr="F:\radovi na školi\P90908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429000"/>
            <a:ext cx="3929698" cy="2941016"/>
          </a:xfrm>
          <a:prstGeom prst="rect">
            <a:avLst/>
          </a:prstGeom>
          <a:noFill/>
        </p:spPr>
      </p:pic>
      <p:pic>
        <p:nvPicPr>
          <p:cNvPr id="3079" name="Picture 7" descr="F:\radovi na školi\P915089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2840" y="3429000"/>
            <a:ext cx="3796893" cy="28416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b="1" dirty="0" smtClean="0">
                <a:solidFill>
                  <a:srgbClr val="008000"/>
                </a:solidFill>
              </a:rPr>
              <a:t>POČETAK RADOVA…</a:t>
            </a:r>
            <a:br>
              <a:rPr lang="hr-HR" sz="3600" b="1" dirty="0" smtClean="0">
                <a:solidFill>
                  <a:srgbClr val="008000"/>
                </a:solidFill>
              </a:rPr>
            </a:br>
            <a:endParaRPr lang="hr-HR" sz="3600" b="1" dirty="0"/>
          </a:p>
        </p:txBody>
      </p:sp>
      <p:pic>
        <p:nvPicPr>
          <p:cNvPr id="10" name="Picture 3" descr="F:\radovi na školi\P70509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2197100" y="2544762"/>
            <a:ext cx="3987800" cy="2984500"/>
          </a:xfrm>
          <a:prstGeom prst="rect">
            <a:avLst/>
          </a:prstGeom>
          <a:noFill/>
        </p:spPr>
      </p:pic>
      <p:sp>
        <p:nvSpPr>
          <p:cNvPr id="3" name="Rezervirano mjesto datuma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920C70-EA9E-452B-894E-7A0B359B3847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19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teksta 7"/>
          <p:cNvSpPr>
            <a:spLocks noGrp="1"/>
          </p:cNvSpPr>
          <p:nvPr>
            <p:ph type="body" sz="quarter" idx="4294967295"/>
          </p:nvPr>
        </p:nvSpPr>
        <p:spPr>
          <a:xfrm>
            <a:off x="0" y="1570038"/>
            <a:ext cx="3657600" cy="658812"/>
          </a:xfrm>
        </p:spPr>
        <p:txBody>
          <a:bodyPr/>
          <a:lstStyle/>
          <a:p>
            <a:endParaRPr lang="hr-HR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advClick="0" advTm="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6600" dirty="0" smtClean="0">
                <a:solidFill>
                  <a:srgbClr val="008000"/>
                </a:solidFill>
              </a:rPr>
              <a:t>lepoglava</a:t>
            </a:r>
            <a:endParaRPr lang="hr-HR" sz="6600" dirty="0">
              <a:solidFill>
                <a:srgbClr val="0080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3178696" cy="504056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Moj grad ima srce od </a:t>
            </a:r>
            <a:r>
              <a:rPr lang="hr-HR" b="1" dirty="0" err="1" smtClean="0">
                <a:solidFill>
                  <a:srgbClr val="008000"/>
                </a:solidFill>
                <a:latin typeface="Monotype Corsiva" pitchFamily="66" charset="0"/>
              </a:rPr>
              <a:t>ahata</a:t>
            </a:r>
            <a:endParaRPr lang="hr-HR" b="1" dirty="0" smtClean="0">
              <a:solidFill>
                <a:srgbClr val="008000"/>
              </a:solidFill>
              <a:latin typeface="Monotype Corsiva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lijepu glavu okićenu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vijencem ivančice,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haljinu istkanu od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najfinije čipke.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Glas mu žubor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bistrih potoka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i razdragan pjev ptica.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On priča priče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o bijelim fratrima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i tajnama stoljetnih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zidina.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Oči su mu pune sunca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i miriše na zrelo grožđe i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žute dunje.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Na njegovom krilu gnijezde se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b="1" dirty="0" smtClean="0">
                <a:solidFill>
                  <a:srgbClr val="008000"/>
                </a:solidFill>
                <a:latin typeface="Monotype Corsiva" pitchFamily="66" charset="0"/>
              </a:rPr>
              <a:t> naša djetinjstva.</a:t>
            </a:r>
          </a:p>
          <a:p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47A101D-5130-4E94-952D-E12A10D1DCA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17" descr="Slik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916832"/>
            <a:ext cx="3384550" cy="4249737"/>
          </a:xfrm>
          <a:prstGeom prst="rect">
            <a:avLst/>
          </a:prstGeom>
          <a:noFill/>
          <a:ln/>
        </p:spPr>
      </p:pic>
      <p:pic>
        <p:nvPicPr>
          <p:cNvPr id="8" name="Picture 19" descr="g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916832"/>
            <a:ext cx="1223962" cy="1152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 smtClean="0">
                <a:solidFill>
                  <a:srgbClr val="008000"/>
                </a:solidFill>
              </a:rPr>
              <a:t>…TIJEKOM RADOVA…</a:t>
            </a:r>
            <a:endParaRPr lang="hr-HR" sz="3600" b="1" dirty="0">
              <a:solidFill>
                <a:srgbClr val="008000"/>
              </a:solidFill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47A101D-5130-4E94-952D-E12A10D1DCA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20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6" descr="F:\radovi na školi\P90908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500174"/>
            <a:ext cx="3802531" cy="508082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8000"/>
                </a:solidFill>
              </a:rPr>
              <a:t>…I ZAVRŠENI RADOVI</a:t>
            </a:r>
            <a:endParaRPr lang="hr-HR" b="1" dirty="0">
              <a:solidFill>
                <a:srgbClr val="008000"/>
              </a:solidFill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47A101D-5130-4E94-952D-E12A10D1DCA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21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F:\radovi na školi\PA0609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8917"/>
            <a:ext cx="6072230" cy="454450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dirty="0" smtClean="0">
                <a:solidFill>
                  <a:srgbClr val="008000"/>
                </a:solidFill>
              </a:rPr>
              <a:t>Obnovljena škola</a:t>
            </a:r>
            <a:endParaRPr lang="hr-HR" sz="3600" b="1" dirty="0">
              <a:solidFill>
                <a:srgbClr val="008000"/>
              </a:solidFill>
            </a:endParaRP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1362-0A6E-4203-AD5C-111A082AD2A0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22</a:t>
            </a:fld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43362" cy="457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3200" b="1" dirty="0" smtClean="0"/>
              <a:t>Ove  godine škola je obnovljena na radost svih nas; postavljeno je novo krovište, ofarbana fasada i postavljeni su novi prozori sa trakastim zavjesama</a:t>
            </a:r>
          </a:p>
        </p:txBody>
      </p:sp>
      <p:pic>
        <p:nvPicPr>
          <p:cNvPr id="6146" name="Picture 2" descr="F:\radovi na školi\PA06095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28802"/>
            <a:ext cx="4142591" cy="33260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8000"/>
                </a:solidFill>
              </a:rPr>
              <a:t>Škola danas</a:t>
            </a:r>
            <a:endParaRPr lang="hr-HR" sz="3200" b="1" dirty="0">
              <a:solidFill>
                <a:srgbClr val="008000"/>
              </a:solidFill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47A101D-5130-4E94-952D-E12A10D1DCA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23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F:\WEB\20112012\slike škole\IMAG0288-2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39" y="1285860"/>
            <a:ext cx="8334087" cy="4984111"/>
          </a:xfrm>
          <a:prstGeom prst="rect">
            <a:avLst/>
          </a:prstGeom>
          <a:noFill/>
        </p:spPr>
      </p:pic>
      <p:pic>
        <p:nvPicPr>
          <p:cNvPr id="7" name="Picture 4" descr="Logo - Eko šk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214290"/>
            <a:ext cx="1152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b="1" dirty="0" smtClean="0">
                <a:solidFill>
                  <a:srgbClr val="008000"/>
                </a:solidFill>
              </a:rPr>
              <a:t>Škola danas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21B7-F8AC-4959-8C8E-26993F67B68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24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 descr="F:\WEB\20112012\slike škole\IMAG02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7620000" cy="4552950"/>
          </a:xfrm>
          <a:prstGeom prst="rect">
            <a:avLst/>
          </a:prstGeom>
          <a:noFill/>
        </p:spPr>
      </p:pic>
      <p:pic>
        <p:nvPicPr>
          <p:cNvPr id="7" name="Picture 4" descr="Logo - Eko šk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500042"/>
            <a:ext cx="1152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y Documents\WEB\poslije-1845..gi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416824" cy="5730770"/>
          </a:xfrm>
          <a:prstGeom prst="rect">
            <a:avLst/>
          </a:prstGeom>
          <a:noFill/>
        </p:spPr>
      </p:pic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214282" y="285728"/>
            <a:ext cx="8001056" cy="1143000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 smtClean="0">
                <a:solidFill>
                  <a:srgbClr val="008000"/>
                </a:solidFill>
              </a:rPr>
              <a:t>POČETAK ŠKOLSTVA U LEPOGLAVI</a:t>
            </a:r>
            <a:endParaRPr lang="hr-HR" sz="2800" b="1" dirty="0">
              <a:solidFill>
                <a:srgbClr val="008000"/>
              </a:solidFill>
            </a:endParaRPr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1"/>
          </p:nvPr>
        </p:nvSpPr>
        <p:spPr>
          <a:xfrm>
            <a:off x="251520" y="1268760"/>
            <a:ext cx="7673280" cy="5205192"/>
          </a:xfrm>
        </p:spPr>
        <p:txBody>
          <a:bodyPr>
            <a:normAutofit fontScale="92500" lnSpcReduction="20000"/>
          </a:bodyPr>
          <a:lstStyle/>
          <a:p>
            <a:endParaRPr lang="hr-HR" b="1" dirty="0" smtClean="0"/>
          </a:p>
          <a:p>
            <a:endParaRPr lang="hr-HR" b="1" dirty="0" smtClean="0"/>
          </a:p>
          <a:p>
            <a:endParaRPr lang="hr-HR" b="1" dirty="0" smtClean="0"/>
          </a:p>
          <a:p>
            <a:endParaRPr lang="hr-HR" b="1" dirty="0" smtClean="0"/>
          </a:p>
          <a:p>
            <a:endParaRPr lang="hr-HR" b="1" dirty="0" smtClean="0"/>
          </a:p>
          <a:p>
            <a:endParaRPr lang="hr-HR" b="1" dirty="0" smtClean="0"/>
          </a:p>
          <a:p>
            <a:endParaRPr lang="hr-HR" b="1" dirty="0" smtClean="0"/>
          </a:p>
          <a:p>
            <a:endParaRPr lang="hr-HR" b="1" dirty="0" smtClean="0"/>
          </a:p>
          <a:p>
            <a:r>
              <a:rPr lang="hr-HR" b="1" dirty="0" smtClean="0"/>
              <a:t>Lepoglava kolijevka je znanosti, umjetnosti i kulture koju su stvarali pavlini već od 1400. godine.1400. godine dolaskom pavlina počinje bogat kulturno-prosvjetni život Lepoglave (Gimnazija,fakultet)</a:t>
            </a:r>
          </a:p>
          <a:p>
            <a:r>
              <a:rPr lang="hr-HR" b="1" dirty="0" smtClean="0"/>
              <a:t>-ukidanjem pavlinskoga reda prestaje znanstveni kulturni i prosvjetni rad u lepoglavskom -Car Josip II. ukinuo je pavlinski red 1786.</a:t>
            </a:r>
          </a:p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D11362-0A6E-4203-AD5C-111A082AD2A0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3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solidFill>
                  <a:srgbClr val="008000"/>
                </a:solidFill>
              </a:rPr>
              <a:t>ŠKOLA –IZGRAĐENA 1968.</a:t>
            </a:r>
            <a:endParaRPr lang="hr-HR" sz="4000" b="1" dirty="0">
              <a:solidFill>
                <a:srgbClr val="008000"/>
              </a:solidFill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101D-5130-4E94-952D-E12A10D1DCA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4</a:t>
            </a:fld>
            <a:endParaRPr lang="hr-HR"/>
          </a:p>
        </p:txBody>
      </p:sp>
      <p:sp>
        <p:nvSpPr>
          <p:cNvPr id="12" name="Rezervirano mjesto sadržaja 1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hr-HR" b="1" dirty="0" smtClean="0"/>
              <a:t>1968. godine otvorena je novosagrađena školska zgrada, a u istim prostorima danas radi OŠ Ante Starčevića koja u 2011./2012. školskoj godini ima 375 učenika u 18 odjela, zaposlen je 31 učitelj, a ravnatelj naše škole je profesor, Ratko Tomić.</a:t>
            </a:r>
            <a:endParaRPr lang="hr-HR" dirty="0"/>
          </a:p>
        </p:txBody>
      </p:sp>
      <p:sp>
        <p:nvSpPr>
          <p:cNvPr id="13" name="Rezervirano mjesto sadržaja 1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/>
          </a:bodyPr>
          <a:lstStyle/>
          <a:p>
            <a:endParaRPr lang="hr-HR"/>
          </a:p>
        </p:txBody>
      </p:sp>
      <p:pic>
        <p:nvPicPr>
          <p:cNvPr id="2051" name="Picture 3" descr="D:\My Documents\WEB\2004_1020_130056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348880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1143000"/>
          </a:xfrm>
        </p:spPr>
        <p:txBody>
          <a:bodyPr>
            <a:normAutofit/>
          </a:bodyPr>
          <a:lstStyle/>
          <a:p>
            <a:r>
              <a:rPr lang="hr-HR" sz="2800" b="1" dirty="0" smtClean="0">
                <a:solidFill>
                  <a:srgbClr val="008000"/>
                </a:solidFill>
              </a:rPr>
              <a:t>ŠKOLA – </a:t>
            </a:r>
            <a:r>
              <a:rPr lang="hr-HR" sz="2800" b="1" dirty="0" smtClean="0">
                <a:solidFill>
                  <a:srgbClr val="008000"/>
                </a:solidFill>
              </a:rPr>
              <a:t>IZGRADNJA DVORANE 2004 </a:t>
            </a:r>
            <a:r>
              <a:rPr lang="hr-HR" sz="2800" b="1" dirty="0" smtClean="0">
                <a:solidFill>
                  <a:srgbClr val="008000"/>
                </a:solidFill>
              </a:rPr>
              <a:t>g.</a:t>
            </a:r>
            <a:endParaRPr lang="hr-HR" sz="2800" b="1" dirty="0">
              <a:solidFill>
                <a:srgbClr val="008000"/>
              </a:solidFill>
            </a:endParaRP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101D-5130-4E94-952D-E12A10D1DCA1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5</a:t>
            </a:fld>
            <a:endParaRPr lang="hr-HR"/>
          </a:p>
        </p:txBody>
      </p:sp>
      <p:sp>
        <p:nvSpPr>
          <p:cNvPr id="10" name="Rezervirano mjesto sadržaja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1" name="Pravokutnik 10"/>
          <p:cNvSpPr/>
          <p:nvPr/>
        </p:nvSpPr>
        <p:spPr>
          <a:xfrm>
            <a:off x="395536" y="1556792"/>
            <a:ext cx="367240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 smtClean="0"/>
              <a:t>Izgradnjom školske športske dvorane 2004. godine nastava je organizirana u jednoj smjeni, a time je omogućeno učenicima da se uključe prema svojim interesima i sposobnostima na dodatnu nastavu, razne izvannastavne i izvanškolske aktivnosti, kao i na izbornu nastavu.</a:t>
            </a:r>
          </a:p>
        </p:txBody>
      </p:sp>
      <p:pic>
        <p:nvPicPr>
          <p:cNvPr id="4098" name="Picture 2" descr="D:\Stari disk\Stari disk\učitelji\Valerija\dan škole 2007\P615063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831940"/>
            <a:ext cx="3312368" cy="2484276"/>
          </a:xfrm>
          <a:prstGeom prst="rect">
            <a:avLst/>
          </a:prstGeom>
          <a:noFill/>
        </p:spPr>
      </p:pic>
      <p:pic>
        <p:nvPicPr>
          <p:cNvPr id="13" name="Picture 11" descr="DSC007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12776"/>
            <a:ext cx="3268365" cy="23042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1362-0A6E-4203-AD5C-111A082AD2A0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6</a:t>
            </a:fld>
            <a:endParaRPr lang="hr-HR"/>
          </a:p>
        </p:txBody>
      </p:sp>
      <p:pic>
        <p:nvPicPr>
          <p:cNvPr id="8" name="Picture 2" descr="D:\My Documents\WEB\2009\2škola - ulaz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3" y="3880495"/>
            <a:ext cx="3744416" cy="2808312"/>
          </a:xfrm>
          <a:prstGeom prst="rect">
            <a:avLst/>
          </a:prstGeom>
          <a:noFill/>
        </p:spPr>
      </p:pic>
      <p:pic>
        <p:nvPicPr>
          <p:cNvPr id="5122" name="Picture 2" descr="F:\za Nevenka\P707007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6632"/>
            <a:ext cx="3384376" cy="2538282"/>
          </a:xfrm>
          <a:prstGeom prst="rect">
            <a:avLst/>
          </a:prstGeom>
          <a:noFill/>
        </p:spPr>
      </p:pic>
      <p:pic>
        <p:nvPicPr>
          <p:cNvPr id="5123" name="Picture 3" descr="F:\za Nevenka\P7070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3456384" cy="2592288"/>
          </a:xfrm>
          <a:prstGeom prst="rect">
            <a:avLst/>
          </a:prstGeom>
          <a:noFill/>
        </p:spPr>
      </p:pic>
      <p:pic>
        <p:nvPicPr>
          <p:cNvPr id="10" name="Picture 6" descr="DSC0028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04048" y="4049836"/>
            <a:ext cx="3908290" cy="2808164"/>
          </a:xfrm>
          <a:prstGeom prst="rect">
            <a:avLst/>
          </a:prstGeom>
          <a:noFill/>
          <a:ln/>
        </p:spPr>
      </p:pic>
      <p:pic>
        <p:nvPicPr>
          <p:cNvPr id="5124" name="Picture 4" descr="F:\za Nevenka\P70701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772816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dirty="0">
                <a:solidFill>
                  <a:srgbClr val="008000"/>
                </a:solidFill>
                <a:latin typeface="Century Schoolbook" pitchFamily="18" charset="0"/>
              </a:rPr>
              <a:t>Uređujemo okoliš</a:t>
            </a:r>
          </a:p>
        </p:txBody>
      </p:sp>
      <p:pic>
        <p:nvPicPr>
          <p:cNvPr id="6146" name="Picture 2" descr="F:\za Nevenka\P10103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520333"/>
            <a:ext cx="3705656" cy="2772764"/>
          </a:xfrm>
          <a:prstGeom prst="rect">
            <a:avLst/>
          </a:prstGeom>
          <a:noFill/>
        </p:spPr>
      </p:pic>
      <p:pic>
        <p:nvPicPr>
          <p:cNvPr id="6147" name="Picture 3" descr="F:\za Nevenka\P1010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56992"/>
            <a:ext cx="3888432" cy="29095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8000"/>
                </a:solidFill>
                <a:latin typeface="Comic Sans MS" pitchFamily="66" charset="0"/>
              </a:rPr>
              <a:t> … </a:t>
            </a:r>
            <a:r>
              <a:rPr lang="hr-HR" sz="3200" b="1" dirty="0" smtClean="0">
                <a:solidFill>
                  <a:srgbClr val="008000"/>
                </a:solidFill>
                <a:latin typeface="Century Schoolbook" pitchFamily="18" charset="0"/>
              </a:rPr>
              <a:t>i voćnjak</a:t>
            </a:r>
            <a:endParaRPr lang="hr-HR" dirty="0">
              <a:solidFill>
                <a:srgbClr val="00CC00"/>
              </a:solidFill>
              <a:latin typeface="Comic Sans MS" pitchFamily="66" charset="0"/>
            </a:endParaRP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170" name="Picture 2" descr="F:\za Nevenka\P922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05064"/>
            <a:ext cx="2987824" cy="2240868"/>
          </a:xfrm>
          <a:prstGeom prst="rect">
            <a:avLst/>
          </a:prstGeom>
          <a:noFill/>
        </p:spPr>
      </p:pic>
      <p:pic>
        <p:nvPicPr>
          <p:cNvPr id="7171" name="Picture 3" descr="F:\za Nevenka\P5260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44924"/>
            <a:ext cx="4824536" cy="3618402"/>
          </a:xfrm>
          <a:prstGeom prst="rect">
            <a:avLst/>
          </a:prstGeom>
          <a:noFill/>
        </p:spPr>
      </p:pic>
      <p:pic>
        <p:nvPicPr>
          <p:cNvPr id="7172" name="Picture 4" descr="F:\za Nevenka\P92200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980728"/>
            <a:ext cx="4934677" cy="37010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>
                <a:solidFill>
                  <a:srgbClr val="008000"/>
                </a:solidFill>
              </a:rPr>
              <a:t>IMAMO RAZNE RADIONICE</a:t>
            </a:r>
            <a:endParaRPr lang="hr-HR" b="1" dirty="0">
              <a:solidFill>
                <a:srgbClr val="008000"/>
              </a:solidFill>
            </a:endParaRP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1362-0A6E-4203-AD5C-111A082AD2A0}" type="datetime1">
              <a:rPr lang="hr-HR" smtClean="0"/>
              <a:pPr/>
              <a:t>9.11.2011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11E3-D03C-419F-BB2F-1D1FFAF344A9}" type="slidenum">
              <a:rPr lang="hr-HR" smtClean="0"/>
              <a:pPr/>
              <a:t>9</a:t>
            </a:fld>
            <a:endParaRPr lang="hr-HR"/>
          </a:p>
        </p:txBody>
      </p:sp>
      <p:pic>
        <p:nvPicPr>
          <p:cNvPr id="9218" name="Picture 2" descr="F:\za Nevenka\PC0307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77072"/>
            <a:ext cx="3177547" cy="2383160"/>
          </a:xfrm>
          <a:prstGeom prst="rect">
            <a:avLst/>
          </a:prstGeom>
          <a:noFill/>
        </p:spPr>
      </p:pic>
      <p:pic>
        <p:nvPicPr>
          <p:cNvPr id="9219" name="Picture 3" descr="D:\Stari disk\Stari disk\učitelji\Valerija\RADIONICE\P316047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3153543" cy="2365158"/>
          </a:xfrm>
          <a:prstGeom prst="rect">
            <a:avLst/>
          </a:prstGeom>
          <a:noFill/>
        </p:spPr>
      </p:pic>
      <p:pic>
        <p:nvPicPr>
          <p:cNvPr id="9220" name="Picture 4" descr="D:\Stari disk\Stari disk\učitelji\Valerija\AHAT\P3140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181600" y="-3886200"/>
            <a:ext cx="2880000" cy="2160000"/>
          </a:xfrm>
          <a:prstGeom prst="rect">
            <a:avLst/>
          </a:prstGeom>
          <a:noFill/>
        </p:spPr>
      </p:pic>
      <p:pic>
        <p:nvPicPr>
          <p:cNvPr id="9221" name="Picture 5" descr="D:\Stari disk\Stari disk\učitelji\Valerija\AHAT\P3140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181600" y="-3886200"/>
            <a:ext cx="3360000" cy="2520000"/>
          </a:xfrm>
          <a:prstGeom prst="rect">
            <a:avLst/>
          </a:prstGeom>
          <a:noFill/>
        </p:spPr>
      </p:pic>
      <p:pic>
        <p:nvPicPr>
          <p:cNvPr id="9222" name="Picture 6" descr="D:\Stari disk\Stari disk\učitelji\Valerija\AHAT\P31404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501008"/>
            <a:ext cx="3987800" cy="2984500"/>
          </a:xfrm>
          <a:prstGeom prst="rect">
            <a:avLst/>
          </a:prstGeom>
          <a:noFill/>
        </p:spPr>
      </p:pic>
      <p:pic>
        <p:nvPicPr>
          <p:cNvPr id="13" name="Picture 5" descr="DSC0098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403648" y="1484784"/>
            <a:ext cx="3398019" cy="2548341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366</Words>
  <Application>Microsoft Office PowerPoint</Application>
  <PresentationFormat>Prikaz na zaslonu (4:3)</PresentationFormat>
  <Paragraphs>99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5" baseType="lpstr">
      <vt:lpstr>Oriel</vt:lpstr>
      <vt:lpstr> ŠKOLA DANAS</vt:lpstr>
      <vt:lpstr>lepoglava</vt:lpstr>
      <vt:lpstr>POČETAK ŠKOLSTVA U LEPOGLAVI</vt:lpstr>
      <vt:lpstr>ŠKOLA –IZGRAĐENA 1968.</vt:lpstr>
      <vt:lpstr>ŠKOLA – IZGRADNJA DVORANE 2004 g.</vt:lpstr>
      <vt:lpstr>Slajd 6</vt:lpstr>
      <vt:lpstr>Uređujemo okoliš</vt:lpstr>
      <vt:lpstr> … i voćnjak</vt:lpstr>
      <vt:lpstr>IMAMO RAZNE RADIONICE</vt:lpstr>
      <vt:lpstr>…I ŠKOLSKU  ZADRUGU</vt:lpstr>
      <vt:lpstr>Slajd 11</vt:lpstr>
      <vt:lpstr>Unutrašnjost škole</vt:lpstr>
      <vt:lpstr>Slajd 13</vt:lpstr>
      <vt:lpstr>Slajd 14</vt:lpstr>
      <vt:lpstr>OVOGODIŠNJI RADOVI</vt:lpstr>
      <vt:lpstr>Slajd 16</vt:lpstr>
      <vt:lpstr>…I RAVNATELJ NA KROVU</vt:lpstr>
      <vt:lpstr>Slajd 18</vt:lpstr>
      <vt:lpstr>POČETAK RADOVA… </vt:lpstr>
      <vt:lpstr>…TIJEKOM RADOVA…</vt:lpstr>
      <vt:lpstr>…I ZAVRŠENI RADOVI</vt:lpstr>
      <vt:lpstr>Obnovljena škola</vt:lpstr>
      <vt:lpstr>Škola danas</vt:lpstr>
      <vt:lpstr>Škola danas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Info</dc:creator>
  <cp:lastModifiedBy>Pc</cp:lastModifiedBy>
  <cp:revision>40</cp:revision>
  <dcterms:created xsi:type="dcterms:W3CDTF">2011-11-08T10:12:11Z</dcterms:created>
  <dcterms:modified xsi:type="dcterms:W3CDTF">2011-11-09T22:37:46Z</dcterms:modified>
</cp:coreProperties>
</file>